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92" r:id="rId1"/>
  </p:sldMasterIdLst>
  <p:notesMasterIdLst>
    <p:notesMasterId r:id="rId73"/>
  </p:notesMasterIdLst>
  <p:handoutMasterIdLst>
    <p:handoutMasterId r:id="rId74"/>
  </p:handoutMasterIdLst>
  <p:sldIdLst>
    <p:sldId id="256" r:id="rId2"/>
    <p:sldId id="262" r:id="rId3"/>
    <p:sldId id="272" r:id="rId4"/>
    <p:sldId id="257" r:id="rId5"/>
    <p:sldId id="309" r:id="rId6"/>
    <p:sldId id="310" r:id="rId7"/>
    <p:sldId id="378" r:id="rId8"/>
    <p:sldId id="379" r:id="rId9"/>
    <p:sldId id="273" r:id="rId10"/>
    <p:sldId id="306" r:id="rId11"/>
    <p:sldId id="307" r:id="rId12"/>
    <p:sldId id="316" r:id="rId13"/>
    <p:sldId id="313" r:id="rId14"/>
    <p:sldId id="259" r:id="rId15"/>
    <p:sldId id="287" r:id="rId16"/>
    <p:sldId id="285" r:id="rId17"/>
    <p:sldId id="347" r:id="rId18"/>
    <p:sldId id="342" r:id="rId19"/>
    <p:sldId id="343" r:id="rId20"/>
    <p:sldId id="345" r:id="rId21"/>
    <p:sldId id="346" r:id="rId22"/>
    <p:sldId id="352" r:id="rId23"/>
    <p:sldId id="354" r:id="rId24"/>
    <p:sldId id="355" r:id="rId25"/>
    <p:sldId id="348" r:id="rId26"/>
    <p:sldId id="274" r:id="rId27"/>
    <p:sldId id="327" r:id="rId28"/>
    <p:sldId id="281" r:id="rId29"/>
    <p:sldId id="289" r:id="rId30"/>
    <p:sldId id="349" r:id="rId31"/>
    <p:sldId id="328" r:id="rId32"/>
    <p:sldId id="267" r:id="rId33"/>
    <p:sldId id="269" r:id="rId34"/>
    <p:sldId id="330" r:id="rId35"/>
    <p:sldId id="331" r:id="rId36"/>
    <p:sldId id="332" r:id="rId37"/>
    <p:sldId id="333" r:id="rId38"/>
    <p:sldId id="334" r:id="rId39"/>
    <p:sldId id="335" r:id="rId40"/>
    <p:sldId id="336" r:id="rId41"/>
    <p:sldId id="338" r:id="rId42"/>
    <p:sldId id="350" r:id="rId43"/>
    <p:sldId id="283" r:id="rId44"/>
    <p:sldId id="280" r:id="rId45"/>
    <p:sldId id="290" r:id="rId46"/>
    <p:sldId id="321" r:id="rId47"/>
    <p:sldId id="314" r:id="rId48"/>
    <p:sldId id="312" r:id="rId49"/>
    <p:sldId id="304" r:id="rId50"/>
    <p:sldId id="356" r:id="rId51"/>
    <p:sldId id="357" r:id="rId52"/>
    <p:sldId id="358" r:id="rId53"/>
    <p:sldId id="359" r:id="rId54"/>
    <p:sldId id="360" r:id="rId55"/>
    <p:sldId id="361" r:id="rId56"/>
    <p:sldId id="362" r:id="rId57"/>
    <p:sldId id="363" r:id="rId58"/>
    <p:sldId id="364" r:id="rId59"/>
    <p:sldId id="365" r:id="rId60"/>
    <p:sldId id="366" r:id="rId61"/>
    <p:sldId id="367" r:id="rId62"/>
    <p:sldId id="368" r:id="rId63"/>
    <p:sldId id="369" r:id="rId64"/>
    <p:sldId id="370" r:id="rId65"/>
    <p:sldId id="371" r:id="rId66"/>
    <p:sldId id="372" r:id="rId67"/>
    <p:sldId id="373" r:id="rId68"/>
    <p:sldId id="374" r:id="rId69"/>
    <p:sldId id="375" r:id="rId70"/>
    <p:sldId id="376" r:id="rId71"/>
    <p:sldId id="381"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20" autoAdjust="0"/>
    <p:restoredTop sz="94671" autoAdjust="0"/>
  </p:normalViewPr>
  <p:slideViewPr>
    <p:cSldViewPr>
      <p:cViewPr varScale="1">
        <p:scale>
          <a:sx n="62" d="100"/>
          <a:sy n="62" d="100"/>
        </p:scale>
        <p:origin x="-1003" y="-91"/>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9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4B8B494-1902-4431-9E95-3EE043668CE4}" type="datetimeFigureOut">
              <a:rPr lang="en-US" smtClean="0"/>
              <a:pPr/>
              <a:t>11/4/2010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02C917-02CA-4FAB-967A-722C0CA0C1F2}"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77CCEB-3628-4A62-A3E0-DF1EA855E64A}" type="datetimeFigureOut">
              <a:rPr lang="en-US" smtClean="0"/>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E673A3-086A-4BF1-BAD4-BC06A014A8E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70</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71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E673A3-086A-4BF1-BAD4-BC06A014A8E3}"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685800" y="990601"/>
            <a:ext cx="7772400" cy="2609850"/>
          </a:xfrm>
        </p:spPr>
        <p:txBody>
          <a:bodyPr anchor="b" anchorCtr="0">
            <a:noAutofit/>
            <a:scene3d>
              <a:camera prst="orthographicFront"/>
              <a:lightRig rig="soft" dir="t">
                <a:rot lat="0" lon="0" rev="2100000"/>
              </a:lightRig>
            </a:scene3d>
            <a:sp3d prstMaterial="matte">
              <a:bevelT w="38100" h="38100"/>
              <a:contourClr>
                <a:srgbClr val="FFFFFF"/>
              </a:contourClr>
            </a:sp3d>
          </a:bodyPr>
          <a:lstStyle>
            <a:lvl1pPr algn="ctr">
              <a:defRPr lang="en-US" sz="5800" dirty="0" smtClean="0">
                <a:ln w="9525">
                  <a:noFill/>
                </a:ln>
                <a:effectLst>
                  <a:outerShdw blurRad="50800" dist="38100" dir="8220000" algn="tl" rotWithShape="0">
                    <a:srgbClr val="000000">
                      <a:alpha val="40000"/>
                    </a:srgbClr>
                  </a:out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1371600" y="3657600"/>
            <a:ext cx="6400800" cy="1967089"/>
          </a:xfrm>
        </p:spPr>
        <p:txBody>
          <a:bodyPr>
            <a:normAutofit/>
          </a:bodyPr>
          <a:lstStyle>
            <a:lvl1pPr marL="0" indent="0" algn="ctr">
              <a:buNone/>
              <a:defRPr lang="en-US" sz="3000" b="0">
                <a:solidFill>
                  <a:schemeClr val="tx2"/>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Rectangle 6"/>
          <p:cNvSpPr>
            <a:spLocks noGrp="1"/>
          </p:cNvSpPr>
          <p:nvPr>
            <p:ph type="dt" sz="half" idx="10"/>
          </p:nvPr>
        </p:nvSpPr>
        <p:spPr/>
        <p:txBody>
          <a:bodyPr/>
          <a:lstStyle>
            <a:lvl1pPr>
              <a:defRPr lang="en-US" smtClean="0"/>
            </a:lvl1pPr>
          </a:lstStyle>
          <a:p>
            <a:fld id="{636AD91B-1D52-4B7D-8D38-24D00ECF020B}" type="datetimeFigureOut">
              <a:rPr lang="en-US" smtClean="0"/>
              <a:pPr/>
              <a:t>11/4/2010</a:t>
            </a:fld>
            <a:endParaRPr lang="en-US" dirty="0"/>
          </a:p>
        </p:txBody>
      </p:sp>
      <p:sp>
        <p:nvSpPr>
          <p:cNvPr id="9" name="Rectangle 14"/>
          <p:cNvSpPr>
            <a:spLocks noGrp="1"/>
          </p:cNvSpPr>
          <p:nvPr>
            <p:ph type="sldNum" sz="quarter" idx="11"/>
          </p:nvPr>
        </p:nvSpPr>
        <p:spPr/>
        <p:txBody>
          <a:bodyPr/>
          <a:lstStyle>
            <a:lvl1pPr>
              <a:defRPr lang="en-US" smtClean="0"/>
            </a:lvl1pPr>
          </a:lstStyle>
          <a:p>
            <a:fld id="{30B7ADB4-FAB9-48A3-96C4-196E67873221}" type="slidenum">
              <a:rPr lang="en-US" smtClean="0"/>
              <a:pPr/>
              <a:t>‹#›</a:t>
            </a:fld>
            <a:endParaRPr lang="en-US" dirty="0"/>
          </a:p>
        </p:txBody>
      </p:sp>
      <p:sp>
        <p:nvSpPr>
          <p:cNvPr id="25" name="Rectangle 27"/>
          <p:cNvSpPr>
            <a:spLocks noGrp="1"/>
          </p:cNvSpPr>
          <p:nvPr>
            <p:ph type="ftr" sz="quarter" idx="12"/>
          </p:nvPr>
        </p:nvSpPr>
        <p:spPr/>
        <p:txBody>
          <a:bodyPr/>
          <a:lstStyle>
            <a:lvl1pPr>
              <a:defRPr lang="en-US" smtClean="0"/>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Rectangle 2"/>
          <p:cNvSpPr>
            <a:spLocks noGrp="1"/>
          </p:cNvSpPr>
          <p:nvPr>
            <p:ph type="title"/>
          </p:nvPr>
        </p:nvSpPr>
        <p:spPr>
          <a:xfrm>
            <a:off x="722313" y="2685391"/>
            <a:ext cx="7772400" cy="3112843"/>
          </a:xfrm>
        </p:spPr>
        <p:txBody>
          <a:bodyPr anchor="t">
            <a:normAutofit/>
          </a:bodyPr>
          <a:lstStyle>
            <a:lvl1pPr algn="ctr">
              <a:buNone/>
              <a:defRPr lang="en-US" sz="6000" b="1" dirty="0">
                <a:solidFill>
                  <a:schemeClr val="tx2">
                    <a:shade val="85000"/>
                    <a:satMod val="150000"/>
                  </a:schemeClr>
                </a:solidFill>
              </a:defRPr>
            </a:lvl1pPr>
          </a:lstStyle>
          <a:p>
            <a:r>
              <a:rPr lang="en-US" smtClean="0"/>
              <a:t>Click to edit Master title style</a:t>
            </a:r>
            <a:endParaRPr lang="en-US" dirty="0"/>
          </a:p>
        </p:txBody>
      </p:sp>
      <p:sp>
        <p:nvSpPr>
          <p:cNvPr id="3" name="Rectangle 3"/>
          <p:cNvSpPr>
            <a:spLocks noGrp="1"/>
          </p:cNvSpPr>
          <p:nvPr>
            <p:ph type="body" idx="1"/>
          </p:nvPr>
        </p:nvSpPr>
        <p:spPr>
          <a:xfrm>
            <a:off x="722313" y="1128932"/>
            <a:ext cx="7772400" cy="1509712"/>
          </a:xfrm>
        </p:spPr>
        <p:txBody>
          <a:bodyPr anchor="b">
            <a:normAutofit/>
          </a:bodyPr>
          <a:lstStyle>
            <a:lvl1pPr algn="ctr">
              <a:buNone/>
              <a:defRPr lang="en-US" sz="24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4"/>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6" name="Rectangle 5"/>
          <p:cNvSpPr>
            <a:spLocks noGrp="1"/>
          </p:cNvSpPr>
          <p:nvPr>
            <p:ph type="ftr" sz="quarter" idx="11"/>
          </p:nvPr>
        </p:nvSpPr>
        <p:spPr/>
        <p:txBody>
          <a:bodyPr/>
          <a:lstStyle/>
          <a:p>
            <a:endParaRPr lang="en-US" dirty="0"/>
          </a:p>
        </p:txBody>
      </p:sp>
      <p:sp>
        <p:nvSpPr>
          <p:cNvPr id="7" name="Rectangle 6"/>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lgn="l">
              <a:defRPr/>
            </a:lvl1pPr>
          </a:lstStyle>
          <a:p>
            <a:r>
              <a:rPr lang="en-US" smtClean="0"/>
              <a:t>Click to edit Master title style</a:t>
            </a:r>
            <a:endParaRPr lang="en-US"/>
          </a:p>
        </p:txBody>
      </p:sp>
      <p:sp>
        <p:nvSpPr>
          <p:cNvPr id="3" name="Rectangle 2"/>
          <p:cNvSpPr>
            <a:spLocks noGrp="1"/>
          </p:cNvSpPr>
          <p:nvPr>
            <p:ph type="body" idx="1"/>
          </p:nvPr>
        </p:nvSpPr>
        <p:spPr>
          <a:xfrm>
            <a:off x="457200" y="1535113"/>
            <a:ext cx="4040188"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p:cNvSpPr>
          <p:nvPr>
            <p:ph type="body" sz="quarter" idx="3"/>
          </p:nvPr>
        </p:nvSpPr>
        <p:spPr>
          <a:xfrm>
            <a:off x="4645025" y="1535113"/>
            <a:ext cx="4041775" cy="639762"/>
          </a:xfrm>
        </p:spPr>
        <p:txBody>
          <a:bodyPr anchor="b">
            <a:noAutofit/>
          </a:bodyPr>
          <a:lstStyle>
            <a:lvl1pPr marL="0" indent="0" algn="l">
              <a:buNone/>
              <a:defRPr sz="22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8" name="Rectangle 7"/>
          <p:cNvSpPr>
            <a:spLocks noGrp="1"/>
          </p:cNvSpPr>
          <p:nvPr>
            <p:ph type="ftr" sz="quarter" idx="11"/>
          </p:nvPr>
        </p:nvSpPr>
        <p:spPr/>
        <p:txBody>
          <a:bodyPr/>
          <a:lstStyle/>
          <a:p>
            <a:endParaRPr lang="en-US" dirty="0"/>
          </a:p>
        </p:txBody>
      </p:sp>
      <p:sp>
        <p:nvSpPr>
          <p:cNvPr id="9" name="Rectangle 8"/>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3"/>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4" name="Rectangle 4"/>
          <p:cNvSpPr>
            <a:spLocks noGrp="1"/>
          </p:cNvSpPr>
          <p:nvPr>
            <p:ph type="ftr" sz="quarter" idx="11"/>
          </p:nvPr>
        </p:nvSpPr>
        <p:spPr/>
        <p:txBody>
          <a:bodyPr/>
          <a:lstStyle/>
          <a:p>
            <a:endParaRPr lang="en-US" dirty="0"/>
          </a:p>
        </p:txBody>
      </p:sp>
      <p:sp>
        <p:nvSpPr>
          <p:cNvPr id="5" name="Rectangle 5"/>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3" name="Rectangle 3"/>
          <p:cNvSpPr>
            <a:spLocks noGrp="1"/>
          </p:cNvSpPr>
          <p:nvPr>
            <p:ph type="ftr" sz="quarter" idx="11"/>
          </p:nvPr>
        </p:nvSpPr>
        <p:spPr/>
        <p:txBody>
          <a:bodyPr/>
          <a:lstStyle/>
          <a:p>
            <a:endParaRPr lang="en-US" dirty="0"/>
          </a:p>
        </p:txBody>
      </p:sp>
      <p:sp>
        <p:nvSpPr>
          <p:cNvPr id="4" name="Rectangle 4"/>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73050"/>
            <a:ext cx="3008313" cy="1162050"/>
          </a:xfrm>
        </p:spPr>
        <p:txBody>
          <a:bodyPr anchor="b">
            <a:normAutofit/>
          </a:bodyPr>
          <a:lstStyle>
            <a:lvl1pPr algn="ctr">
              <a:defRPr sz="24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a:p>
        </p:txBody>
      </p:sp>
      <p:sp>
        <p:nvSpPr>
          <p:cNvPr id="3" name="Rectangl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p:cNvSpPr>
          <p:nvPr>
            <p:ph type="body" sz="half" idx="2"/>
          </p:nvPr>
        </p:nvSpPr>
        <p:spPr>
          <a:xfrm>
            <a:off x="457200" y="1435100"/>
            <a:ext cx="3008313" cy="4691063"/>
          </a:xfrm>
        </p:spPr>
        <p:txBody>
          <a:bodyPr/>
          <a:lstStyle>
            <a:lvl1pPr marL="0" indent="0" algn="ctr">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6" name="Rectangle 5"/>
          <p:cNvSpPr>
            <a:spLocks noGrp="1"/>
          </p:cNvSpPr>
          <p:nvPr>
            <p:ph type="ftr" sz="quarter" idx="11"/>
          </p:nvPr>
        </p:nvSpPr>
        <p:spPr/>
        <p:txBody>
          <a:bodyPr/>
          <a:lstStyle/>
          <a:p>
            <a:endParaRPr lang="en-US" dirty="0"/>
          </a:p>
        </p:txBody>
      </p:sp>
      <p:sp>
        <p:nvSpPr>
          <p:cNvPr id="7" name="Rectangle 6"/>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727729" y="1062637"/>
            <a:ext cx="4599432" cy="3977640"/>
          </a:xfrm>
          <a:prstGeom prst="rect">
            <a:avLst/>
          </a:prstGeom>
          <a:solidFill>
            <a:schemeClr val="tx2">
              <a:shade val="15000"/>
            </a:schemeClr>
          </a:solidFill>
          <a:ln w="63500">
            <a:noFill/>
            <a:miter lim="800000"/>
          </a:ln>
          <a:effectLst>
            <a:outerShdw blurRad="63500" dist="25400" dir="7200000" algn="t" rotWithShape="0">
              <a:prstClr val="black">
                <a:alpha val="45000"/>
              </a:prstClr>
            </a:outerShdw>
          </a:effectLst>
        </p:spPr>
        <p:style>
          <a:lnRef idx="3">
            <a:schemeClr val="lt1"/>
          </a:lnRef>
          <a:fillRef idx="1">
            <a:schemeClr val="accent6"/>
          </a:fillRef>
          <a:effectRef idx="1">
            <a:schemeClr val="accent6"/>
          </a:effectRef>
          <a:fontRef idx="minor">
            <a:schemeClr val="lt1"/>
          </a:fontRef>
        </p:style>
        <p:txBody>
          <a:bodyPr lIns="45720" rIns="45720" rtlCol="0" anchor="ctr">
            <a:normAutofit/>
          </a:bodyPr>
          <a:lstStyle/>
          <a:p>
            <a:pPr marL="0" indent="-274320" algn="l">
              <a:buClr>
                <a:schemeClr val="accent1"/>
              </a:buClr>
              <a:buSzPct val="80000"/>
              <a:buFont typeface="Wingdings 2" pitchFamily="18" charset="2"/>
              <a:buNone/>
            </a:pPr>
            <a:endParaRPr lang="en-US" sz="2000" dirty="0">
              <a:solidFill>
                <a:schemeClr val="lt1"/>
              </a:solidFill>
              <a:latin typeface="+mn-lt"/>
              <a:ea typeface="+mn-ea"/>
              <a:cs typeface="+mn-cs"/>
            </a:endParaRPr>
          </a:p>
        </p:txBody>
      </p:sp>
      <p:sp>
        <p:nvSpPr>
          <p:cNvPr id="2" name="Rectangle 2"/>
          <p:cNvSpPr>
            <a:spLocks noGrp="1"/>
          </p:cNvSpPr>
          <p:nvPr>
            <p:ph type="title"/>
          </p:nvPr>
        </p:nvSpPr>
        <p:spPr>
          <a:xfrm>
            <a:off x="5514536" y="4343400"/>
            <a:ext cx="3048000" cy="709858"/>
          </a:xfrm>
        </p:spPr>
        <p:txBody>
          <a:bodyPr anchor="t">
            <a:noAutofit/>
          </a:bodyPr>
          <a:lstStyle>
            <a:lvl1pPr algn="l">
              <a:buNone/>
              <a:defRPr sz="2200" b="1">
                <a:solidFill>
                  <a:schemeClr val="tx2"/>
                </a:solidFill>
                <a:effectLst>
                  <a:outerShdw blurRad="38100" dist="25400" dir="8220000" algn="tr" rotWithShape="0">
                    <a:prstClr val="black">
                      <a:alpha val="35000"/>
                    </a:prstClr>
                  </a:outerShdw>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739645" y="1222657"/>
            <a:ext cx="4575601" cy="3657600"/>
          </a:xfrm>
          <a:solidFill>
            <a:schemeClr val="tx2">
              <a:shade val="75000"/>
            </a:schemeClr>
          </a:solidFill>
          <a:ln w="63500">
            <a:noFill/>
            <a:miter lim="800000"/>
          </a:ln>
          <a:effectLst/>
        </p:spPr>
        <p:style>
          <a:lnRef idx="3">
            <a:schemeClr val="lt1"/>
          </a:lnRef>
          <a:fillRef idx="1">
            <a:schemeClr val="accent6"/>
          </a:fillRef>
          <a:effectRef idx="1">
            <a:schemeClr val="accent6"/>
          </a:effectRef>
          <a:fontRef idx="minor">
            <a:schemeClr val="lt1"/>
          </a:fontRef>
        </p:style>
        <p:txBody>
          <a:bodyPr/>
          <a:lstStyle>
            <a:lvl1pPr>
              <a:buNone/>
              <a:defRPr sz="3200"/>
            </a:lvl1pPr>
          </a:lstStyle>
          <a:p>
            <a:r>
              <a:rPr lang="en-US" sz="2000" dirty="0" smtClean="0"/>
              <a:t>Click icon to add picture</a:t>
            </a:r>
            <a:endParaRPr lang="en-US" sz="2000" dirty="0"/>
          </a:p>
        </p:txBody>
      </p:sp>
      <p:sp>
        <p:nvSpPr>
          <p:cNvPr id="4" name="Rectangle 4"/>
          <p:cNvSpPr>
            <a:spLocks noGrp="1"/>
          </p:cNvSpPr>
          <p:nvPr>
            <p:ph type="body" sz="half" idx="2"/>
          </p:nvPr>
        </p:nvSpPr>
        <p:spPr>
          <a:xfrm>
            <a:off x="5514536" y="1371600"/>
            <a:ext cx="3044952" cy="2930086"/>
          </a:xfrm>
        </p:spPr>
        <p:txBody>
          <a:bodyPr bIns="0" anchor="b">
            <a:normAutofit/>
          </a:bodyPr>
          <a:lstStyle>
            <a:lvl1pPr marL="0" marR="0" indent="0" algn="l">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5" name="Rectangle 5"/>
          <p:cNvSpPr>
            <a:spLocks noGrp="1"/>
          </p:cNvSpPr>
          <p:nvPr>
            <p:ph type="dt" sz="half" idx="10"/>
          </p:nvPr>
        </p:nvSpPr>
        <p:spPr/>
        <p:txBody>
          <a:bodyPr/>
          <a:lstStyle/>
          <a:p>
            <a:fld id="{636AD91B-1D52-4B7D-8D38-24D00ECF020B}" type="datetimeFigureOut">
              <a:rPr lang="en-US" smtClean="0"/>
              <a:pPr/>
              <a:t>11/4/2010</a:t>
            </a:fld>
            <a:endParaRPr lang="en-US" dirty="0"/>
          </a:p>
        </p:txBody>
      </p:sp>
      <p:sp>
        <p:nvSpPr>
          <p:cNvPr id="6" name="Rectangle 6"/>
          <p:cNvSpPr>
            <a:spLocks noGrp="1"/>
          </p:cNvSpPr>
          <p:nvPr>
            <p:ph type="ftr" sz="quarter" idx="11"/>
          </p:nvPr>
        </p:nvSpPr>
        <p:spPr/>
        <p:txBody>
          <a:bodyPr/>
          <a:lstStyle/>
          <a:p>
            <a:endParaRPr lang="en-US" dirty="0"/>
          </a:p>
        </p:txBody>
      </p:sp>
      <p:sp>
        <p:nvSpPr>
          <p:cNvPr id="7" name="Rectangle 7"/>
          <p:cNvSpPr>
            <a:spLocks noGrp="1"/>
          </p:cNvSpPr>
          <p:nvPr>
            <p:ph type="sldNum" sz="quarter" idx="12"/>
          </p:nvPr>
        </p:nvSpPr>
        <p:spPr/>
        <p:txBody>
          <a:bodyPr/>
          <a:lstStyle/>
          <a:p>
            <a:fld id="{30B7ADB4-FAB9-48A3-96C4-196E6787322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evelT w="38100" h="38100"/>
            </a:sp3d>
          </a:bodyPr>
          <a:lstStyle/>
          <a:p>
            <a:r>
              <a:rPr lang="en-US" smtClean="0"/>
              <a:t>Click to edit Master title style</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7" name="Rectangle 22"/>
          <p:cNvSpPr>
            <a:spLocks noGrp="1"/>
          </p:cNvSpPr>
          <p:nvPr>
            <p:ph type="dt" sz="half" idx="2"/>
          </p:nvPr>
        </p:nvSpPr>
        <p:spPr>
          <a:xfrm>
            <a:off x="457200" y="6245225"/>
            <a:ext cx="2133600" cy="476250"/>
          </a:xfrm>
          <a:prstGeom prst="rect">
            <a:avLst/>
          </a:prstGeom>
        </p:spPr>
        <p:txBody>
          <a:bodyPr anchor="b" anchorCtr="0"/>
          <a:lstStyle>
            <a:lvl1pPr>
              <a:defRPr lang="en-US" sz="1200" smtClean="0">
                <a:solidFill>
                  <a:schemeClr val="tx2"/>
                </a:solidFill>
                <a:latin typeface="+mn-lt"/>
                <a:ea typeface="+mn-lt"/>
                <a:cs typeface="+mn-lt"/>
              </a:defRPr>
            </a:lvl1pPr>
          </a:lstStyle>
          <a:p>
            <a:fld id="{636AD91B-1D52-4B7D-8D38-24D00ECF020B}" type="datetimeFigureOut">
              <a:rPr lang="en-US" smtClean="0"/>
              <a:pPr/>
              <a:t>11/4/2010</a:t>
            </a:fld>
            <a:endParaRPr lang="en-US" dirty="0"/>
          </a:p>
        </p:txBody>
      </p:sp>
      <p:sp>
        <p:nvSpPr>
          <p:cNvPr id="18" name="Rectangle 18"/>
          <p:cNvSpPr>
            <a:spLocks noGrp="1"/>
          </p:cNvSpPr>
          <p:nvPr>
            <p:ph type="ftr" sz="quarter" idx="3"/>
          </p:nvPr>
        </p:nvSpPr>
        <p:spPr>
          <a:xfrm>
            <a:off x="3124200" y="6245225"/>
            <a:ext cx="2895600" cy="476250"/>
          </a:xfrm>
          <a:prstGeom prst="rect">
            <a:avLst/>
          </a:prstGeom>
        </p:spPr>
        <p:txBody>
          <a:bodyPr anchor="b" anchorCtr="0"/>
          <a:lstStyle>
            <a:lvl1pPr algn="ctr">
              <a:defRPr lang="en-US" sz="1200" smtClean="0">
                <a:solidFill>
                  <a:schemeClr val="tx2"/>
                </a:solidFill>
                <a:latin typeface="+mn-lt"/>
                <a:ea typeface="+mn-lt"/>
                <a:cs typeface="+mn-lt"/>
              </a:defRPr>
            </a:lvl1pPr>
          </a:lstStyle>
          <a:p>
            <a:endParaRPr lang="en-US" dirty="0"/>
          </a:p>
        </p:txBody>
      </p:sp>
      <p:sp>
        <p:nvSpPr>
          <p:cNvPr id="13" name="Rectangle 15"/>
          <p:cNvSpPr>
            <a:spLocks noGrp="1"/>
          </p:cNvSpPr>
          <p:nvPr>
            <p:ph type="sldNum" sz="quarter" idx="4"/>
          </p:nvPr>
        </p:nvSpPr>
        <p:spPr>
          <a:xfrm>
            <a:off x="6553200" y="6245225"/>
            <a:ext cx="2133600" cy="476250"/>
          </a:xfrm>
          <a:prstGeom prst="rect">
            <a:avLst/>
          </a:prstGeom>
        </p:spPr>
        <p:txBody>
          <a:bodyPr anchor="b" anchorCtr="0"/>
          <a:lstStyle>
            <a:lvl1pPr algn="r">
              <a:defRPr lang="en-US" sz="1200" smtClean="0">
                <a:solidFill>
                  <a:schemeClr val="tx2"/>
                </a:solidFill>
                <a:latin typeface="+mn-lt"/>
                <a:ea typeface="+mn-lt"/>
                <a:cs typeface="+mn-lt"/>
              </a:defRPr>
            </a:lvl1pPr>
          </a:lstStyle>
          <a:p>
            <a:fld id="{30B7ADB4-FAB9-48A3-96C4-196E6787322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defPPr>
        <a:defRPr sz="4400">
          <a:solidFill>
            <a:schemeClr val="tx2">
              <a:shade val="85000"/>
              <a:satMod val="150000"/>
            </a:schemeClr>
          </a:solidFill>
          <a:latin typeface="+mj-lt"/>
          <a:ea typeface="+mj-ea"/>
          <a:cs typeface="+mj-cs"/>
        </a:defRPr>
      </a:defPPr>
      <a:lvl1pPr algn="ctr" eaLnBrk="1" hangingPunct="1">
        <a:buNone/>
        <a:defRPr lang="en-US" sz="4800" b="1" strike="noStrike" kern="1200" baseline="0" dirty="0" smtClean="0">
          <a:solidFill>
            <a:schemeClr val="tx2">
              <a:shade val="85000"/>
              <a:satMod val="150000"/>
            </a:schemeClr>
          </a:solidFill>
          <a:effectLst>
            <a:outerShdw blurRad="63500" dist="38100" dir="8220000" algn="tl" rotWithShape="0">
              <a:srgbClr val="000000">
                <a:alpha val="30000"/>
              </a:srgbClr>
            </a:outerShdw>
          </a:effectLst>
          <a:latin typeface="+mj-lt"/>
          <a:ea typeface="+mj-lt"/>
          <a:cs typeface="+mj-lt"/>
        </a:defRPr>
      </a:lvl1pPr>
    </p:titleStyle>
    <p:bodyStyle>
      <a:defPPr>
        <a:defRPr>
          <a:solidFill>
            <a:schemeClr val="tx1"/>
          </a:solidFill>
          <a:latin typeface="+mn-lt"/>
          <a:ea typeface="+mn-ea"/>
          <a:cs typeface="+mn-cs"/>
        </a:defRPr>
      </a:defPPr>
      <a:lvl1pPr marL="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557784" indent="-228600" algn="l" eaLnBrk="1" hangingPunct="1">
        <a:buClr>
          <a:schemeClr val="tx2"/>
        </a:buClr>
        <a:buFont typeface="Wingdings 2" pitchFamily="18" charset="2"/>
        <a:buChar char=""/>
        <a:defRPr sz="2200">
          <a:solidFill>
            <a:schemeClr val="tx1"/>
          </a:solidFill>
          <a:latin typeface="+mn-lt"/>
          <a:ea typeface="+mn-lt"/>
          <a:cs typeface="+mn-lt"/>
        </a:defRPr>
      </a:lvl2pPr>
      <a:lvl3pPr marL="813816" indent="-228600" algn="l" eaLnBrk="1" hangingPunct="1">
        <a:buClr>
          <a:schemeClr val="accent1"/>
        </a:buClr>
        <a:buFont typeface="Wingdings 2" pitchFamily="18" charset="2"/>
        <a:buChar char=""/>
        <a:defRPr sz="2000">
          <a:solidFill>
            <a:schemeClr val="tx1"/>
          </a:solidFill>
          <a:latin typeface="+mn-lt"/>
          <a:ea typeface="+mn-lt"/>
          <a:cs typeface="+mn-lt"/>
        </a:defRPr>
      </a:lvl3pPr>
      <a:lvl4pPr marL="1069848" indent="-228600" algn="l" eaLnBrk="1" hangingPunct="1">
        <a:buClr>
          <a:schemeClr val="tx2"/>
        </a:buClr>
        <a:buFont typeface="Wingdings 2" pitchFamily="18" charset="2"/>
        <a:buChar char=""/>
        <a:defRPr sz="1800">
          <a:solidFill>
            <a:schemeClr val="tx1"/>
          </a:solidFill>
          <a:latin typeface="+mn-lt"/>
          <a:ea typeface="+mn-lt"/>
          <a:cs typeface="+mn-lt"/>
        </a:defRPr>
      </a:lvl4pPr>
      <a:lvl5pPr marL="1316736" indent="-228600" algn="l" eaLnBrk="1" hangingPunct="1">
        <a:buClr>
          <a:schemeClr val="accent1"/>
        </a:buClr>
        <a:buFont typeface="Wingdings 2" pitchFamily="18" charset="2"/>
        <a:buChar char=""/>
        <a:defRPr sz="1800">
          <a:solidFill>
            <a:schemeClr val="tx1"/>
          </a:solidFill>
          <a:latin typeface="+mn-lt"/>
          <a:ea typeface="+mn-lt"/>
          <a:cs typeface="+mn-lt"/>
        </a:defRPr>
      </a:lvl5pPr>
      <a:lvl6pPr marL="1572768" indent="-228600" algn="l" eaLnBrk="1" hangingPunct="1">
        <a:buClr>
          <a:schemeClr val="tx2"/>
        </a:buClr>
        <a:buFont typeface="Wingdings 2" pitchFamily="18" charset="2"/>
        <a:buChar char=""/>
        <a:defRPr lang="en-US" sz="1600" baseline="0" smtClean="0">
          <a:latin typeface="+mn-lt"/>
        </a:defRPr>
      </a:lvl6pPr>
      <a:lvl7pPr marL="1819656" indent="-228600" algn="l" eaLnBrk="1" hangingPunct="1">
        <a:buClr>
          <a:schemeClr val="accent1"/>
        </a:buClr>
        <a:buFont typeface="Wingdings 2" pitchFamily="18" charset="2"/>
        <a:buChar char=""/>
        <a:defRPr lang="en-US" sz="1600" baseline="0" smtClean="0">
          <a:latin typeface="+mn-lt"/>
        </a:defRPr>
      </a:lvl7pPr>
      <a:lvl8pPr marL="2066544" indent="-228600" algn="l" eaLnBrk="1" hangingPunct="1">
        <a:buClr>
          <a:schemeClr val="tx2"/>
        </a:buClr>
        <a:buFont typeface="Wingdings 2" pitchFamily="18" charset="2"/>
        <a:buChar char=""/>
        <a:defRPr sz="1600" baseline="0">
          <a:latin typeface="+mn-lt"/>
        </a:defRPr>
      </a:lvl8pPr>
      <a:lvl9pPr marL="2313432"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javascript:ShowSummary(166627)"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ptucker@bloomu.edu"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www.bitstrips.com/create/comi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makebeliefscomix.com/Comix/" TargetMode="External"/><Relationship Id="rId5" Type="http://schemas.openxmlformats.org/officeDocument/2006/relationships/hyperlink" Target="http://pixton.com/" TargetMode="External"/><Relationship Id="rId4" Type="http://schemas.openxmlformats.org/officeDocument/2006/relationships/hyperlink" Target="http://www.readwritethink.org/MATERIALS/comic/"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wordle.net/"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glogster.edu/"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dublogs.or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www.classblogmeister.com/" TargetMode="External"/><Relationship Id="rId5" Type="http://schemas.openxmlformats.org/officeDocument/2006/relationships/hyperlink" Target="http://www.epals.com/" TargetMode="External"/><Relationship Id="rId4" Type="http://schemas.openxmlformats.org/officeDocument/2006/relationships/hyperlink" Target="http://www.21classes.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edublogs.org/"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epals.co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www.edublogs.org/"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www.google.com/"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mailto:sjpt.researchblogs+bouncy2@gmail.com" TargetMode="External"/><Relationship Id="rId4" Type="http://schemas.openxmlformats.org/officeDocument/2006/relationships/hyperlink" Target="mailto:studentid@gmail.com"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thereadingworkshop.wikispaces.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wetpaint.com/"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wikispaces.com/"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logster.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questioning.org/Q7/toolkit.html" TargetMode="External"/><Relationship Id="rId7" Type="http://schemas.openxmlformats.org/officeDocument/2006/relationships/hyperlink" Target="http://thereadingworkshop.wikispaces.com/Blog+Comment+Rubric"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hyperlink" Target="http://thereadingworkshop.wikispaces.com/Online+Journal+Rubric" TargetMode="External"/><Relationship Id="rId5" Type="http://schemas.openxmlformats.org/officeDocument/2006/relationships/hyperlink" Target="http://www.winona.edu/air/resourcelinks/MiddlewebRubric.pdf" TargetMode="External"/><Relationship Id="rId4" Type="http://schemas.openxmlformats.org/officeDocument/2006/relationships/hyperlink" Target="http://www.middleweb.com/rubricsHG.html#anchor369339" TargetMode="Externa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2514599"/>
          </a:xfrm>
        </p:spPr>
        <p:txBody>
          <a:bodyPr>
            <a:normAutofit/>
          </a:bodyPr>
          <a:lstStyle/>
          <a:p>
            <a:r>
              <a:rPr lang="en-US" sz="3200" b="0" dirty="0" smtClean="0">
                <a:hlinkClick r:id="rId3"/>
              </a:rPr>
              <a:t>Captivating the Attention of Today's Learners: Using the Web2.0 New Literacies to Effectively Update Today's Classroom Literacy Instruction</a:t>
            </a:r>
            <a:endParaRPr lang="en-US" sz="3200" b="0" dirty="0"/>
          </a:p>
        </p:txBody>
      </p:sp>
      <p:sp>
        <p:nvSpPr>
          <p:cNvPr id="3" name="Subtitle 2"/>
          <p:cNvSpPr>
            <a:spLocks noGrp="1"/>
          </p:cNvSpPr>
          <p:nvPr>
            <p:ph type="subTitle" idx="1"/>
          </p:nvPr>
        </p:nvSpPr>
        <p:spPr>
          <a:xfrm>
            <a:off x="762000" y="2971800"/>
            <a:ext cx="8001000" cy="2743200"/>
          </a:xfrm>
        </p:spPr>
        <p:txBody>
          <a:bodyPr>
            <a:noAutofit/>
          </a:bodyPr>
          <a:lstStyle/>
          <a:p>
            <a:r>
              <a:rPr lang="en-US" sz="1600" dirty="0" smtClean="0">
                <a:solidFill>
                  <a:srgbClr val="002060"/>
                </a:solidFill>
              </a:rPr>
              <a:t>Sherilyn Jo Bennett, Ed.D</a:t>
            </a:r>
          </a:p>
          <a:p>
            <a:r>
              <a:rPr lang="en-US" sz="1600" dirty="0" smtClean="0">
                <a:solidFill>
                  <a:srgbClr val="002060"/>
                </a:solidFill>
              </a:rPr>
              <a:t>tchreading1@gmail.com</a:t>
            </a:r>
          </a:p>
          <a:p>
            <a:r>
              <a:rPr lang="en-US" sz="1600" dirty="0" smtClean="0">
                <a:solidFill>
                  <a:srgbClr val="002060"/>
                </a:solidFill>
              </a:rPr>
              <a:t>Philip Tucker, </a:t>
            </a:r>
            <a:r>
              <a:rPr lang="en-US" sz="1600" dirty="0" err="1" smtClean="0">
                <a:solidFill>
                  <a:srgbClr val="002060"/>
                </a:solidFill>
              </a:rPr>
              <a:t>Ed.D</a:t>
            </a:r>
            <a:endParaRPr lang="en-US" sz="1600" dirty="0" smtClean="0">
              <a:solidFill>
                <a:srgbClr val="002060"/>
              </a:solidFill>
            </a:endParaRPr>
          </a:p>
          <a:p>
            <a:r>
              <a:rPr lang="en-US" sz="1600" dirty="0" smtClean="0">
                <a:solidFill>
                  <a:srgbClr val="002060"/>
                </a:solidFill>
                <a:hlinkClick r:id="rId4"/>
              </a:rPr>
              <a:t>ptucker@bloomu.edu</a:t>
            </a:r>
            <a:endParaRPr lang="en-US" sz="1600" dirty="0" smtClean="0">
              <a:solidFill>
                <a:srgbClr val="002060"/>
              </a:solidFill>
            </a:endParaRPr>
          </a:p>
          <a:p>
            <a:endParaRPr lang="en-US" sz="1600" dirty="0" smtClean="0">
              <a:solidFill>
                <a:srgbClr val="002060"/>
              </a:solidFill>
            </a:endParaRPr>
          </a:p>
          <a:p>
            <a:r>
              <a:rPr lang="en-US" sz="1600" dirty="0" smtClean="0">
                <a:solidFill>
                  <a:srgbClr val="002060"/>
                </a:solidFill>
              </a:rPr>
              <a:t>Shawn Welch, </a:t>
            </a:r>
            <a:r>
              <a:rPr lang="en-US" sz="1600" dirty="0" err="1" smtClean="0">
                <a:solidFill>
                  <a:srgbClr val="002060"/>
                </a:solidFill>
              </a:rPr>
              <a:t>M.Ed</a:t>
            </a:r>
            <a:endParaRPr lang="en-US" sz="1600" dirty="0" smtClean="0">
              <a:solidFill>
                <a:srgbClr val="002060"/>
              </a:solidFill>
            </a:endParaRPr>
          </a:p>
          <a:p>
            <a:r>
              <a:rPr lang="en-US" sz="1600" dirty="0" smtClean="0">
                <a:solidFill>
                  <a:srgbClr val="002060"/>
                </a:solidFill>
              </a:rPr>
              <a:t>saw061600@epix.net</a:t>
            </a:r>
          </a:p>
          <a:p>
            <a:endParaRPr lang="en-US" sz="1600" dirty="0" smtClean="0"/>
          </a:p>
          <a:p>
            <a:r>
              <a:rPr lang="en-US" sz="1600" dirty="0" smtClean="0"/>
              <a:t>IRA Convention, Chicago </a:t>
            </a:r>
          </a:p>
          <a:p>
            <a:r>
              <a:rPr lang="en-US" sz="1600" dirty="0" smtClean="0"/>
              <a:t>April 28, 2010</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sz="3600" dirty="0">
                <a:solidFill>
                  <a:srgbClr val="002060"/>
                </a:solidFill>
              </a:rPr>
              <a:t>Theoretical Rationale for </a:t>
            </a:r>
            <a:r>
              <a:rPr lang="en-US" sz="3600" dirty="0" smtClean="0">
                <a:solidFill>
                  <a:srgbClr val="002060"/>
                </a:solidFill>
              </a:rPr>
              <a:t>New Literacies Cont’d</a:t>
            </a:r>
            <a:endParaRPr lang="en-US" sz="3600" dirty="0">
              <a:solidFill>
                <a:srgbClr val="002060"/>
              </a:solidFill>
            </a:endParaRPr>
          </a:p>
        </p:txBody>
      </p:sp>
      <p:sp>
        <p:nvSpPr>
          <p:cNvPr id="3" name="Content Placeholder 2"/>
          <p:cNvSpPr>
            <a:spLocks noGrp="1"/>
          </p:cNvSpPr>
          <p:nvPr>
            <p:ph idx="1"/>
          </p:nvPr>
        </p:nvSpPr>
        <p:spPr>
          <a:xfrm>
            <a:off x="457200" y="1752600"/>
            <a:ext cx="8229600" cy="4373563"/>
          </a:xfrm>
          <a:ln>
            <a:solidFill>
              <a:srgbClr val="002060"/>
            </a:solidFill>
          </a:ln>
        </p:spPr>
        <p:txBody>
          <a:bodyPr/>
          <a:lstStyle/>
          <a:p>
            <a:r>
              <a:rPr lang="en-US" dirty="0" smtClean="0"/>
              <a:t>Blogging encourages ELL students to practice their 2</a:t>
            </a:r>
            <a:r>
              <a:rPr lang="en-US" baseline="30000" dirty="0" smtClean="0"/>
              <a:t>nd</a:t>
            </a:r>
            <a:r>
              <a:rPr lang="en-US" dirty="0" smtClean="0"/>
              <a:t> language while also allowing translations in their first language.</a:t>
            </a:r>
          </a:p>
          <a:p>
            <a:endParaRPr lang="en-US" dirty="0" smtClean="0"/>
          </a:p>
          <a:p>
            <a:r>
              <a:rPr lang="en-US" dirty="0" smtClean="0"/>
              <a:t>Over 12 million adolescents between 12 and 17 are self-taught bloggers; however, most lack basic guidance in effective internet use (Reingold, 2006).</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fontScale="90000"/>
          </a:bodyPr>
          <a:lstStyle/>
          <a:p>
            <a:r>
              <a:rPr lang="en-US" sz="3600" dirty="0" smtClean="0">
                <a:solidFill>
                  <a:srgbClr val="002060"/>
                </a:solidFill>
              </a:rPr>
              <a:t>Theoretical Rationale for New Literacies Cont’d</a:t>
            </a:r>
            <a:endParaRPr lang="en-US" sz="3600" dirty="0">
              <a:solidFill>
                <a:srgbClr val="002060"/>
              </a:solidFill>
            </a:endParaRPr>
          </a:p>
        </p:txBody>
      </p:sp>
      <p:sp>
        <p:nvSpPr>
          <p:cNvPr id="3" name="Content Placeholder 2"/>
          <p:cNvSpPr>
            <a:spLocks noGrp="1"/>
          </p:cNvSpPr>
          <p:nvPr>
            <p:ph idx="1"/>
          </p:nvPr>
        </p:nvSpPr>
        <p:spPr>
          <a:ln>
            <a:solidFill>
              <a:srgbClr val="002060"/>
            </a:solidFill>
          </a:ln>
        </p:spPr>
        <p:txBody>
          <a:bodyPr>
            <a:normAutofit fontScale="92500" lnSpcReduction="20000"/>
          </a:bodyPr>
          <a:lstStyle/>
          <a:p>
            <a:r>
              <a:rPr lang="en-US" dirty="0" smtClean="0"/>
              <a:t>The constructivist perspective  and new literacies  supports the four centrisms of learning posed by Bransford et al. (2000), learner, knowledge, assessment, and community. </a:t>
            </a:r>
          </a:p>
          <a:p>
            <a:r>
              <a:rPr lang="en-US" dirty="0" smtClean="0"/>
              <a:t>The learner can share his/her knowledge with a larger e-community which potentially provides an opportunity to tap into a broader knowledge base that may include novices to experts</a:t>
            </a:r>
          </a:p>
          <a:p>
            <a:r>
              <a:rPr lang="en-US" dirty="0" smtClean="0"/>
              <a:t>Formal rubrics can be used to assess content, grammar, and spelling</a:t>
            </a:r>
          </a:p>
          <a:p>
            <a:r>
              <a:rPr lang="en-US" dirty="0" smtClean="0"/>
              <a:t>Pre and post tests can assess overall value of the experience</a:t>
            </a:r>
          </a:p>
          <a:p>
            <a:pPr>
              <a:buNone/>
            </a:pPr>
            <a:r>
              <a:rPr lang="en-US" dirty="0" smtClean="0"/>
              <a:t> </a:t>
            </a:r>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fontScale="90000"/>
          </a:bodyPr>
          <a:lstStyle/>
          <a:p>
            <a:r>
              <a:rPr lang="en-US" sz="3200" dirty="0">
                <a:solidFill>
                  <a:srgbClr val="002060"/>
                </a:solidFill>
              </a:rPr>
              <a:t>Theoretical Rationale for New Literacies Cont’d</a:t>
            </a:r>
            <a:endParaRPr lang="en-US" sz="3200" dirty="0"/>
          </a:p>
        </p:txBody>
      </p:sp>
      <p:sp>
        <p:nvSpPr>
          <p:cNvPr id="3" name="Content Placeholder 2"/>
          <p:cNvSpPr>
            <a:spLocks noGrp="1"/>
          </p:cNvSpPr>
          <p:nvPr>
            <p:ph idx="1"/>
          </p:nvPr>
        </p:nvSpPr>
        <p:spPr>
          <a:ln>
            <a:solidFill>
              <a:srgbClr val="0070C0"/>
            </a:solidFill>
          </a:ln>
        </p:spPr>
        <p:txBody>
          <a:bodyPr>
            <a:normAutofit lnSpcReduction="10000"/>
          </a:bodyPr>
          <a:lstStyle/>
          <a:p>
            <a:r>
              <a:rPr lang="en-US" dirty="0" smtClean="0"/>
              <a:t>In a seminal study McLoughlin and Lee (2008) found that Web 2.0 in the classroom supports a new pedagogy of learning termed Pedagogy 2.0: Personalization, Participation, and Productivity</a:t>
            </a:r>
          </a:p>
          <a:p>
            <a:endParaRPr lang="en-US" dirty="0" smtClean="0"/>
          </a:p>
          <a:p>
            <a:r>
              <a:rPr lang="en-US" dirty="0" smtClean="0"/>
              <a:t>Students’ learning is individualized and personalized</a:t>
            </a:r>
          </a:p>
          <a:p>
            <a:r>
              <a:rPr lang="en-US" dirty="0" smtClean="0"/>
              <a:t>Students’ engage and participate in collaborative </a:t>
            </a:r>
          </a:p>
          <a:p>
            <a:pPr>
              <a:buNone/>
            </a:pPr>
            <a:r>
              <a:rPr lang="en-US" dirty="0" smtClean="0"/>
              <a:t>    learning in a broader e-learning community outside</a:t>
            </a:r>
          </a:p>
          <a:p>
            <a:pPr>
              <a:buNone/>
            </a:pPr>
            <a:r>
              <a:rPr lang="en-US" dirty="0" smtClean="0"/>
              <a:t>    the confines of a physical classroom</a:t>
            </a:r>
          </a:p>
          <a:p>
            <a:r>
              <a:rPr lang="en-US" dirty="0" smtClean="0"/>
              <a:t>Students create  and are creative with media and </a:t>
            </a:r>
          </a:p>
          <a:p>
            <a:pPr>
              <a:buNone/>
            </a:pPr>
            <a:r>
              <a:rPr lang="en-US" dirty="0" smtClean="0"/>
              <a:t>    Web 2.0 software to produce content.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Online BookClubs with Blogs</a:t>
            </a:r>
            <a:br>
              <a:rPr lang="en-US" dirty="0" smtClean="0"/>
            </a:br>
            <a:r>
              <a:rPr lang="en-US" dirty="0" smtClean="0"/>
              <a:t>Transformative Learning</a:t>
            </a:r>
            <a:endParaRPr lang="en-US" dirty="0"/>
          </a:p>
        </p:txBody>
      </p:sp>
      <p:sp>
        <p:nvSpPr>
          <p:cNvPr id="3" name="Content Placeholder 2"/>
          <p:cNvSpPr>
            <a:spLocks noGrp="1"/>
          </p:cNvSpPr>
          <p:nvPr>
            <p:ph idx="1"/>
          </p:nvPr>
        </p:nvSpPr>
        <p:spPr>
          <a:xfrm>
            <a:off x="457200" y="1905000"/>
            <a:ext cx="8229600" cy="4221163"/>
          </a:xfrm>
          <a:ln>
            <a:solidFill>
              <a:srgbClr val="002060"/>
            </a:solidFill>
          </a:ln>
        </p:spPr>
        <p:txBody>
          <a:bodyPr>
            <a:normAutofit fontScale="92500" lnSpcReduction="10000"/>
          </a:bodyPr>
          <a:lstStyle/>
          <a:p>
            <a:r>
              <a:rPr lang="en-US" dirty="0" smtClean="0"/>
              <a:t>Book clubs  and student’s reader response journals  to literature is based upon Rosenblatt’s (1978) Transactional theory.</a:t>
            </a:r>
          </a:p>
          <a:p>
            <a:endParaRPr lang="en-US" dirty="0" smtClean="0"/>
          </a:p>
          <a:p>
            <a:r>
              <a:rPr lang="en-US" dirty="0" smtClean="0"/>
              <a:t>Readers’ Responses to Literature is researched-based and part of a social context learning (Vygotsky) and critical literacy (Freire).</a:t>
            </a:r>
          </a:p>
          <a:p>
            <a:endParaRPr lang="en-US" dirty="0" smtClean="0"/>
          </a:p>
          <a:p>
            <a:r>
              <a:rPr lang="en-US" dirty="0" smtClean="0"/>
              <a:t>New literacies expand traditional paper and pencil journaling and help students engage in collaborative e-learning as a community of learners.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lstStyle/>
          <a:p>
            <a:r>
              <a:rPr lang="en-US" sz="3600" dirty="0" smtClean="0"/>
              <a:t>Benefits for integrating new literacies</a:t>
            </a:r>
            <a:endParaRPr lang="en-US" sz="3600" dirty="0"/>
          </a:p>
        </p:txBody>
      </p:sp>
      <p:sp>
        <p:nvSpPr>
          <p:cNvPr id="3" name="Content Placeholder 2"/>
          <p:cNvSpPr>
            <a:spLocks noGrp="1"/>
          </p:cNvSpPr>
          <p:nvPr>
            <p:ph idx="1"/>
          </p:nvPr>
        </p:nvSpPr>
        <p:spPr>
          <a:ln>
            <a:solidFill>
              <a:srgbClr val="0070C0"/>
            </a:solidFill>
          </a:ln>
        </p:spPr>
        <p:txBody>
          <a:bodyPr/>
          <a:lstStyle/>
          <a:p>
            <a:r>
              <a:rPr lang="en-US" dirty="0" smtClean="0"/>
              <a:t>Native technology users using multiple means of </a:t>
            </a:r>
          </a:p>
          <a:p>
            <a:pPr>
              <a:buNone/>
            </a:pPr>
            <a:r>
              <a:rPr lang="en-US" dirty="0" smtClean="0"/>
              <a:t>    expression</a:t>
            </a:r>
          </a:p>
          <a:p>
            <a:r>
              <a:rPr lang="en-US" dirty="0" smtClean="0"/>
              <a:t>Journals online are shared with a larger learning</a:t>
            </a:r>
          </a:p>
          <a:p>
            <a:pPr>
              <a:buNone/>
            </a:pPr>
            <a:r>
              <a:rPr lang="en-US" dirty="0" smtClean="0"/>
              <a:t>    community outside of the physical confines of a</a:t>
            </a:r>
          </a:p>
          <a:p>
            <a:pPr>
              <a:buNone/>
            </a:pPr>
            <a:r>
              <a:rPr lang="en-US" dirty="0" smtClean="0"/>
              <a:t>    classroom.</a:t>
            </a:r>
          </a:p>
          <a:p>
            <a:r>
              <a:rPr lang="en-US" dirty="0" smtClean="0"/>
              <a:t>More reading, writing and social interaction</a:t>
            </a:r>
          </a:p>
          <a:p>
            <a:r>
              <a:rPr lang="en-US" dirty="0" smtClean="0"/>
              <a:t>Potential to collaborate beyond own classroom with</a:t>
            </a:r>
          </a:p>
          <a:p>
            <a:pPr>
              <a:buNone/>
            </a:pPr>
            <a:r>
              <a:rPr lang="en-US" dirty="0" smtClean="0"/>
              <a:t>   other classrooms across the world</a:t>
            </a:r>
          </a:p>
          <a:p>
            <a:r>
              <a:rPr lang="en-US" dirty="0" smtClean="0"/>
              <a:t>Closes the technology gap between teachers and</a:t>
            </a:r>
          </a:p>
          <a:p>
            <a:pPr>
              <a:buNone/>
            </a:pPr>
            <a:r>
              <a:rPr lang="en-US" dirty="0" smtClean="0"/>
              <a:t>    the students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990600"/>
          </a:xfrm>
        </p:spPr>
        <p:txBody>
          <a:bodyPr/>
          <a:lstStyle/>
          <a:p>
            <a:r>
              <a:rPr lang="en-US" sz="3200" dirty="0" smtClean="0"/>
              <a:t>Student Centered Learning</a:t>
            </a:r>
            <a:r>
              <a:rPr lang="en-US" dirty="0" smtClean="0"/>
              <a:t>	</a:t>
            </a:r>
            <a:endParaRPr lang="en-US" dirty="0"/>
          </a:p>
        </p:txBody>
      </p:sp>
      <p:sp>
        <p:nvSpPr>
          <p:cNvPr id="2" name="Content Placeholder 1"/>
          <p:cNvSpPr>
            <a:spLocks noGrp="1"/>
          </p:cNvSpPr>
          <p:nvPr>
            <p:ph idx="1"/>
          </p:nvPr>
        </p:nvSpPr>
        <p:spPr>
          <a:xfrm>
            <a:off x="457200" y="1600200"/>
            <a:ext cx="8229600" cy="4648200"/>
          </a:xfrm>
        </p:spPr>
        <p:txBody>
          <a:bodyPr>
            <a:normAutofit lnSpcReduction="10000"/>
          </a:bodyPr>
          <a:lstStyle/>
          <a:p>
            <a:pPr>
              <a:buNone/>
            </a:pPr>
            <a:r>
              <a:rPr lang="en-US" dirty="0" smtClean="0"/>
              <a:t>Keeping the environment authentic allows students to interact with school materials while incorporating out of school literacies.</a:t>
            </a:r>
          </a:p>
          <a:p>
            <a:pPr>
              <a:buNone/>
            </a:pPr>
            <a:endParaRPr lang="en-US" dirty="0" smtClean="0"/>
          </a:p>
          <a:p>
            <a:pPr>
              <a:buNone/>
            </a:pPr>
            <a:r>
              <a:rPr lang="en-US" dirty="0" smtClean="0"/>
              <a:t>Authentic use of new literacies such as blogs involves students taking on the roles of teacher, moderator, and participant.  These diverse roles are dependant upon social learning strategies. </a:t>
            </a:r>
          </a:p>
          <a:p>
            <a:pPr>
              <a:buNone/>
            </a:pPr>
            <a:r>
              <a:rPr lang="en-US" dirty="0" smtClean="0"/>
              <a:t> </a:t>
            </a:r>
          </a:p>
          <a:p>
            <a:pPr>
              <a:buNone/>
            </a:pPr>
            <a:r>
              <a:rPr lang="en-US" dirty="0" smtClean="0"/>
              <a:t>Students’ engagement in online literature discussions promotes socially constructed learning (Larson, 2009)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dirty="0" smtClean="0"/>
              <a:t>Skills of New Literacies</a:t>
            </a:r>
            <a:endParaRPr lang="en-US" sz="3600" dirty="0"/>
          </a:p>
        </p:txBody>
      </p:sp>
      <p:sp>
        <p:nvSpPr>
          <p:cNvPr id="2" name="Content Placeholder 1"/>
          <p:cNvSpPr>
            <a:spLocks noGrp="1"/>
          </p:cNvSpPr>
          <p:nvPr>
            <p:ph idx="1"/>
          </p:nvPr>
        </p:nvSpPr>
        <p:spPr/>
        <p:txBody>
          <a:bodyPr>
            <a:normAutofit fontScale="92500" lnSpcReduction="10000"/>
          </a:bodyPr>
          <a:lstStyle/>
          <a:p>
            <a:pPr>
              <a:buNone/>
            </a:pPr>
            <a:r>
              <a:rPr lang="en-US" dirty="0" smtClean="0"/>
              <a:t>According to the members of the New Literacies Research Lab, skills needed for online reading comprehension cluster around these five areas:</a:t>
            </a:r>
          </a:p>
          <a:p>
            <a:pPr marL="624078" indent="-514350">
              <a:buAutoNum type="arabicPeriod"/>
            </a:pPr>
            <a:r>
              <a:rPr lang="en-US" dirty="0" smtClean="0"/>
              <a:t>Reading online to generate a problem or question within one’s social context</a:t>
            </a:r>
          </a:p>
          <a:p>
            <a:pPr marL="624078" indent="-514350">
              <a:buAutoNum type="arabicPeriod"/>
            </a:pPr>
            <a:r>
              <a:rPr lang="en-US" dirty="0" smtClean="0"/>
              <a:t>Reading to locate information online</a:t>
            </a:r>
          </a:p>
          <a:p>
            <a:pPr marL="624078" indent="-514350">
              <a:buAutoNum type="arabicPeriod"/>
            </a:pPr>
            <a:r>
              <a:rPr lang="en-US" dirty="0" smtClean="0"/>
              <a:t>Reading to critically evaluate information online</a:t>
            </a:r>
          </a:p>
          <a:p>
            <a:pPr marL="624078" indent="-514350">
              <a:buAutoNum type="arabicPeriod"/>
            </a:pPr>
            <a:r>
              <a:rPr lang="en-US" dirty="0" smtClean="0"/>
              <a:t>Reading to synthesize information online from multiple sources</a:t>
            </a:r>
          </a:p>
          <a:p>
            <a:pPr marL="624078" indent="-514350">
              <a:buAutoNum type="arabicPeriod"/>
            </a:pPr>
            <a:r>
              <a:rPr lang="en-US" dirty="0" smtClean="0"/>
              <a:t>Reading to communicate and exchange information online with others</a:t>
            </a:r>
          </a:p>
          <a:p>
            <a:pPr marL="624078" indent="-514350">
              <a:buNone/>
            </a:pPr>
            <a:r>
              <a:rPr lang="en-US" dirty="0" smtClean="0"/>
              <a:t>(Mokhtari, Kymes &amp; Edwards, p 354)</a:t>
            </a:r>
          </a:p>
          <a:p>
            <a:pPr marL="624078" indent="-514350">
              <a:buAutoNum type="arabicPeriod"/>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Interactive Education Websites</a:t>
            </a:r>
            <a:endParaRPr lang="en-US" dirty="0"/>
          </a:p>
        </p:txBody>
      </p:sp>
      <p:sp>
        <p:nvSpPr>
          <p:cNvPr id="3" name="Subtitle 2"/>
          <p:cNvSpPr>
            <a:spLocks noGrp="1"/>
          </p:cNvSpPr>
          <p:nvPr>
            <p:ph type="subTitle" idx="1"/>
          </p:nvPr>
        </p:nvSpPr>
        <p:spPr>
          <a:xfrm>
            <a:off x="1371600" y="3886200"/>
            <a:ext cx="6400800" cy="1738489"/>
          </a:xfrm>
        </p:spPr>
        <p:txBody>
          <a:bodyPr/>
          <a:lstStyle/>
          <a:p>
            <a:r>
              <a:rPr lang="en-US" dirty="0" smtClean="0"/>
              <a:t>Mostly Free Open Source Software for Use in the  Classroom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Writing:</a:t>
            </a:r>
            <a:br>
              <a:rPr lang="en-US" dirty="0" smtClean="0"/>
            </a:br>
            <a:r>
              <a:rPr lang="en-US" dirty="0" smtClean="0"/>
              <a:t>Different Online Comic Resources</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can learn how to pull important characteristics and meaning and illustrate what has been read by creating their own comic strip. There are a few online resources for students who are more comfortable creating the comic online versus trying to draw their own illustrations. </a:t>
            </a:r>
            <a:r>
              <a:rPr lang="en-US" dirty="0" smtClean="0">
                <a:hlinkClick r:id="rId3"/>
              </a:rPr>
              <a:t>www.bitstrips.com/create/comic</a:t>
            </a:r>
            <a:r>
              <a:rPr lang="en-US" dirty="0" smtClean="0"/>
              <a:t>; </a:t>
            </a:r>
            <a:r>
              <a:rPr lang="en-US" dirty="0" smtClean="0">
                <a:hlinkClick r:id="rId4"/>
              </a:rPr>
              <a:t>www.readwritethink.org/MATERIALS/</a:t>
            </a:r>
            <a:r>
              <a:rPr lang="en-US" b="1" dirty="0" smtClean="0">
                <a:hlinkClick r:id="rId4"/>
              </a:rPr>
              <a:t>comic</a:t>
            </a:r>
            <a:r>
              <a:rPr lang="en-US" dirty="0" smtClean="0">
                <a:hlinkClick r:id="rId4"/>
              </a:rPr>
              <a:t>/</a:t>
            </a:r>
            <a:r>
              <a:rPr lang="en-US" dirty="0" smtClean="0"/>
              <a:t>; </a:t>
            </a:r>
            <a:r>
              <a:rPr lang="en-US" dirty="0" smtClean="0">
                <a:hlinkClick r:id="rId5"/>
              </a:rPr>
              <a:t>http://pixton.com/</a:t>
            </a:r>
            <a:r>
              <a:rPr lang="en-US" dirty="0" smtClean="0"/>
              <a:t>; </a:t>
            </a:r>
            <a:r>
              <a:rPr lang="en-US" dirty="0" smtClean="0">
                <a:hlinkClick r:id="rId6"/>
              </a:rPr>
              <a:t>http://www.makebeliefscomix.com/Comix/</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Writing Comic Strips</a:t>
            </a:r>
            <a:br>
              <a:rPr lang="en-US" sz="2000" dirty="0" smtClean="0"/>
            </a:br>
            <a:r>
              <a:rPr lang="en-US" sz="2000" dirty="0" smtClean="0"/>
              <a:t>A scene recounted from Diary of a Wimpy Kid</a:t>
            </a:r>
            <a:br>
              <a:rPr lang="en-US" sz="2000" dirty="0" smtClean="0"/>
            </a:br>
            <a:endParaRPr lang="en-US" sz="2000" dirty="0"/>
          </a:p>
        </p:txBody>
      </p:sp>
      <p:pic>
        <p:nvPicPr>
          <p:cNvPr id="4" name="Picture 3" descr="767ce8751a59cf4b6855cb5be526e59b.png"/>
          <p:cNvPicPr>
            <a:picLocks noChangeAspect="1"/>
          </p:cNvPicPr>
          <p:nvPr/>
        </p:nvPicPr>
        <p:blipFill>
          <a:blip r:embed="rId3" cstate="print"/>
          <a:stretch>
            <a:fillRect/>
          </a:stretch>
        </p:blipFill>
        <p:spPr>
          <a:xfrm>
            <a:off x="381000" y="2133600"/>
            <a:ext cx="8057974" cy="3657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457200" y="2057400"/>
            <a:ext cx="8229600" cy="4068763"/>
          </a:xfrm>
        </p:spPr>
        <p:txBody>
          <a:bodyPr>
            <a:normAutofit/>
          </a:bodyPr>
          <a:lstStyle/>
          <a:p>
            <a:r>
              <a:rPr lang="en-US" sz="3200" dirty="0" smtClean="0"/>
              <a:t>Define New Literacies and Web 2.0</a:t>
            </a:r>
          </a:p>
          <a:p>
            <a:r>
              <a:rPr lang="en-US" sz="3200" dirty="0" smtClean="0"/>
              <a:t>Provide theoretical rationales for new                               literacies such as blogging and wikis</a:t>
            </a:r>
          </a:p>
          <a:p>
            <a:r>
              <a:rPr lang="en-US" sz="3200" dirty="0" smtClean="0"/>
              <a:t>Discuss the impetus behind Web 2.0 research</a:t>
            </a:r>
          </a:p>
          <a:p>
            <a:r>
              <a:rPr lang="en-US" sz="3200" dirty="0" smtClean="0"/>
              <a:t>Discuss the underlying theory for online bookclubs</a:t>
            </a:r>
          </a:p>
          <a:p>
            <a:r>
              <a:rPr lang="en-US" sz="3200" dirty="0" smtClean="0"/>
              <a:t>Explain the centrism of new literacies and learning</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Wordle</a:t>
            </a:r>
            <a:endParaRPr lang="en-US" dirty="0"/>
          </a:p>
        </p:txBody>
      </p:sp>
      <p:sp>
        <p:nvSpPr>
          <p:cNvPr id="3" name="Content Placeholder 2"/>
          <p:cNvSpPr>
            <a:spLocks noGrp="1"/>
          </p:cNvSpPr>
          <p:nvPr>
            <p:ph idx="1"/>
          </p:nvPr>
        </p:nvSpPr>
        <p:spPr/>
        <p:txBody>
          <a:bodyPr/>
          <a:lstStyle/>
          <a:p>
            <a:r>
              <a:rPr lang="en-US" dirty="0" smtClean="0"/>
              <a:t>Virtual Word Poster </a:t>
            </a:r>
            <a:r>
              <a:rPr lang="en-US" dirty="0" smtClean="0">
                <a:hlinkClick r:id="rId3"/>
              </a:rPr>
              <a:t>http://www.wordle.net/</a:t>
            </a:r>
            <a:endParaRPr lang="en-US" dirty="0" smtClean="0"/>
          </a:p>
          <a:p>
            <a:r>
              <a:rPr lang="en-US" dirty="0" smtClean="0"/>
              <a:t>Students brainstorm words to describe a scene, a book, or even favorite vocabulary words</a:t>
            </a:r>
          </a:p>
          <a:p>
            <a:r>
              <a:rPr lang="en-US" dirty="0" smtClean="0"/>
              <a:t>Students type in their words and a virtual poster is created</a:t>
            </a:r>
          </a:p>
          <a:p>
            <a:r>
              <a:rPr lang="en-US" dirty="0" smtClean="0"/>
              <a:t>Students can change font size and colors as well as background color; they can also hit randomize again and change the look of the poster.</a:t>
            </a:r>
          </a:p>
          <a:p>
            <a:r>
              <a:rPr lang="en-US" dirty="0" smtClean="0"/>
              <a:t>Students can save the poster for public display as well as print out a hard copy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www.triptico.co.uk</a:t>
            </a:r>
            <a:endParaRPr lang="en-US" dirty="0"/>
          </a:p>
        </p:txBody>
      </p:sp>
      <p:sp>
        <p:nvSpPr>
          <p:cNvPr id="3" name="Content Placeholder 2"/>
          <p:cNvSpPr>
            <a:spLocks noGrp="1"/>
          </p:cNvSpPr>
          <p:nvPr>
            <p:ph idx="1"/>
          </p:nvPr>
        </p:nvSpPr>
        <p:spPr/>
        <p:txBody>
          <a:bodyPr/>
          <a:lstStyle/>
          <a:p>
            <a:r>
              <a:rPr lang="en-US" dirty="0" smtClean="0"/>
              <a:t>E-learning resources for teachers</a:t>
            </a:r>
          </a:p>
          <a:p>
            <a:r>
              <a:rPr lang="en-US" dirty="0" smtClean="0"/>
              <a:t>Has Word Magnets 1.0 and Magnet 2.0.  The 2.0 is software with a pricetag</a:t>
            </a:r>
          </a:p>
          <a:p>
            <a:r>
              <a:rPr lang="en-US" dirty="0" smtClean="0"/>
              <a:t>The words can also be used for open and closed sorts</a:t>
            </a:r>
          </a:p>
          <a:p>
            <a:r>
              <a:rPr lang="en-US" dirty="0" smtClean="0"/>
              <a:t>Categorizing  on concepts/characters and students can categorize and check for correct answers.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WWW.Glogster.Com</a:t>
            </a:r>
            <a:endParaRPr lang="en-US" dirty="0"/>
          </a:p>
        </p:txBody>
      </p:sp>
      <p:sp>
        <p:nvSpPr>
          <p:cNvPr id="3" name="Content Placeholder 2"/>
          <p:cNvSpPr>
            <a:spLocks noGrp="1"/>
          </p:cNvSpPr>
          <p:nvPr>
            <p:ph idx="1"/>
          </p:nvPr>
        </p:nvSpPr>
        <p:spPr/>
        <p:txBody>
          <a:bodyPr/>
          <a:lstStyle/>
          <a:p>
            <a:r>
              <a:rPr lang="en-US" dirty="0" smtClean="0"/>
              <a:t>Interactive Virtual Poster Website that  has now included </a:t>
            </a:r>
            <a:r>
              <a:rPr lang="en-US" dirty="0" smtClean="0">
                <a:hlinkClick r:id="rId3"/>
              </a:rPr>
              <a:t>www.glogster.edu</a:t>
            </a:r>
            <a:r>
              <a:rPr lang="en-US" dirty="0" smtClean="0"/>
              <a:t> for classroom use.</a:t>
            </a:r>
          </a:p>
          <a:p>
            <a:r>
              <a:rPr lang="en-US" dirty="0" smtClean="0"/>
              <a:t>Students incorporate music, video, text, and pictures to create a variety of posters.  </a:t>
            </a:r>
          </a:p>
          <a:p>
            <a:r>
              <a:rPr lang="en-US" dirty="0" smtClean="0"/>
              <a:t>Poster topics range from emo relationships to favorite books being read.  </a:t>
            </a:r>
          </a:p>
          <a:p>
            <a:r>
              <a:rPr lang="en-US" dirty="0" smtClean="0"/>
              <a:t>Posters are personal connections and responses</a:t>
            </a:r>
          </a:p>
          <a:p>
            <a:r>
              <a:rPr lang="en-US" dirty="0" smtClean="0"/>
              <a:t>Posters can be shared or put on private.</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www.wallwisher.com</a:t>
            </a:r>
            <a:endParaRPr lang="en-US" dirty="0"/>
          </a:p>
        </p:txBody>
      </p:sp>
      <p:sp>
        <p:nvSpPr>
          <p:cNvPr id="3" name="Content Placeholder 2"/>
          <p:cNvSpPr>
            <a:spLocks noGrp="1"/>
          </p:cNvSpPr>
          <p:nvPr>
            <p:ph idx="1"/>
          </p:nvPr>
        </p:nvSpPr>
        <p:spPr/>
        <p:txBody>
          <a:bodyPr/>
          <a:lstStyle/>
          <a:p>
            <a:r>
              <a:rPr lang="en-US" dirty="0" smtClean="0"/>
              <a:t>Virtual Post-Its for the Classroom</a:t>
            </a:r>
          </a:p>
          <a:p>
            <a:r>
              <a:rPr lang="en-US" dirty="0" smtClean="0"/>
              <a:t>Teachers and Students may post sticky post-its on a virtual wall for communication, reminders, vocabulary questions</a:t>
            </a:r>
          </a:p>
          <a:p>
            <a:r>
              <a:rPr lang="en-US" dirty="0" smtClean="0"/>
              <a:t>Students use the virtual sticky notes to pose questions about a topic or for clarification reasons</a:t>
            </a:r>
          </a:p>
          <a:p>
            <a:r>
              <a:rPr lang="en-US" dirty="0" smtClean="0"/>
              <a:t>Brings the community of learners together outside of the physical classroom</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Blogging and Wikis</a:t>
            </a:r>
            <a:endParaRPr lang="en-US" dirty="0"/>
          </a:p>
        </p:txBody>
      </p:sp>
      <p:sp>
        <p:nvSpPr>
          <p:cNvPr id="3" name="Content Placeholder 2"/>
          <p:cNvSpPr>
            <a:spLocks noGrp="1"/>
          </p:cNvSpPr>
          <p:nvPr>
            <p:ph idx="1"/>
          </p:nvPr>
        </p:nvSpPr>
        <p:spPr>
          <a:xfrm>
            <a:off x="457200" y="2362201"/>
            <a:ext cx="8229600" cy="2971800"/>
          </a:xfrm>
        </p:spPr>
        <p:txBody>
          <a:bodyPr>
            <a:normAutofit/>
          </a:bodyPr>
          <a:lstStyle/>
          <a:p>
            <a:pPr algn="ctr"/>
            <a:r>
              <a:rPr lang="en-US" sz="4400" dirty="0" smtClean="0"/>
              <a:t>Collaborative</a:t>
            </a:r>
          </a:p>
          <a:p>
            <a:pPr algn="ctr"/>
            <a:r>
              <a:rPr lang="en-US" sz="4400" dirty="0" smtClean="0"/>
              <a:t>Interactive</a:t>
            </a:r>
          </a:p>
          <a:p>
            <a:pPr algn="ctr"/>
            <a:r>
              <a:rPr lang="en-US" sz="4400" dirty="0" smtClean="0"/>
              <a:t>Community of Learners</a:t>
            </a:r>
          </a:p>
          <a:p>
            <a:endParaRPr lang="en-US" sz="4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Blogs for the Classroom</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381000"/>
            <a:ext cx="8229600" cy="990600"/>
          </a:xfrm>
        </p:spPr>
        <p:txBody>
          <a:bodyPr>
            <a:noAutofit/>
          </a:bodyPr>
          <a:lstStyle/>
          <a:p>
            <a:pPr eaLnBrk="1" hangingPunct="1"/>
            <a:r>
              <a:rPr lang="en-US" sz="3600" dirty="0" smtClean="0"/>
              <a:t>Different Types of Blogs for the Classroom</a:t>
            </a:r>
          </a:p>
        </p:txBody>
      </p:sp>
      <p:sp>
        <p:nvSpPr>
          <p:cNvPr id="3" name="Content Placeholder 2"/>
          <p:cNvSpPr>
            <a:spLocks noGrp="1"/>
          </p:cNvSpPr>
          <p:nvPr>
            <p:ph idx="1"/>
          </p:nvPr>
        </p:nvSpPr>
        <p:spPr>
          <a:xfrm>
            <a:off x="533400" y="1524000"/>
            <a:ext cx="8229600" cy="4800600"/>
          </a:xfrm>
          <a:ln>
            <a:solidFill>
              <a:srgbClr val="002060"/>
            </a:solidFill>
          </a:ln>
        </p:spPr>
        <p:txBody>
          <a:bodyPr/>
          <a:lstStyle/>
          <a:p>
            <a:pPr eaLnBrk="1" hangingPunct="1">
              <a:defRPr/>
            </a:pPr>
            <a:r>
              <a:rPr lang="en-US" dirty="0" smtClean="0"/>
              <a:t>Classroom News Blog: </a:t>
            </a:r>
            <a:r>
              <a:rPr lang="en-US" dirty="0" smtClean="0">
                <a:solidFill>
                  <a:schemeClr val="accent2">
                    <a:lumMod val="75000"/>
                  </a:schemeClr>
                </a:solidFill>
              </a:rPr>
              <a:t> Teachers use to share news with parents and students</a:t>
            </a:r>
          </a:p>
          <a:p>
            <a:pPr eaLnBrk="1" hangingPunct="1">
              <a:defRPr/>
            </a:pPr>
            <a:endParaRPr lang="en-US" dirty="0" smtClean="0">
              <a:solidFill>
                <a:schemeClr val="accent2">
                  <a:lumMod val="75000"/>
                </a:schemeClr>
              </a:solidFill>
            </a:endParaRPr>
          </a:p>
          <a:p>
            <a:pPr eaLnBrk="1" hangingPunct="1">
              <a:defRPr/>
            </a:pPr>
            <a:r>
              <a:rPr lang="en-US" dirty="0" smtClean="0"/>
              <a:t>Mirror Blogs (Richardson, 2005):  </a:t>
            </a:r>
            <a:r>
              <a:rPr lang="en-US" dirty="0" smtClean="0">
                <a:solidFill>
                  <a:schemeClr val="accent2">
                    <a:lumMod val="75000"/>
                  </a:schemeClr>
                </a:solidFill>
              </a:rPr>
              <a:t>Bloggers reflect on personal thoughts and insights.  </a:t>
            </a:r>
          </a:p>
          <a:p>
            <a:pPr eaLnBrk="1" hangingPunct="1">
              <a:defRPr/>
            </a:pPr>
            <a:endParaRPr lang="en-US" dirty="0" smtClean="0"/>
          </a:p>
          <a:p>
            <a:pPr eaLnBrk="1" hangingPunct="1">
              <a:defRPr/>
            </a:pPr>
            <a:r>
              <a:rPr lang="en-US" dirty="0" smtClean="0"/>
              <a:t>Showcase Blogs: </a:t>
            </a:r>
            <a:r>
              <a:rPr lang="en-US" dirty="0" smtClean="0">
                <a:solidFill>
                  <a:schemeClr val="accent2">
                    <a:lumMod val="75000"/>
                  </a:schemeClr>
                </a:solidFill>
              </a:rPr>
              <a:t>Teachers showcase students’ art projects and podcasts.</a:t>
            </a:r>
          </a:p>
          <a:p>
            <a:pPr eaLnBrk="1" hangingPunct="1">
              <a:defRPr/>
            </a:pPr>
            <a:endParaRPr lang="en-US" dirty="0" smtClean="0"/>
          </a:p>
          <a:p>
            <a:pPr eaLnBrk="1" hangingPunct="1">
              <a:defRPr/>
            </a:pPr>
            <a:r>
              <a:rPr lang="en-US" dirty="0" smtClean="0"/>
              <a:t>Literature Response Blogs: </a:t>
            </a:r>
            <a:r>
              <a:rPr lang="en-US" dirty="0" smtClean="0">
                <a:solidFill>
                  <a:schemeClr val="accent2">
                    <a:lumMod val="75000"/>
                  </a:schemeClr>
                </a:solidFill>
              </a:rPr>
              <a:t>Students respond to teacher prompts or to a text.</a:t>
            </a:r>
            <a:endParaRPr lang="en-US" dirty="0" smtClean="0"/>
          </a:p>
          <a:p>
            <a:pPr eaLnBrk="1" hangingPunct="1">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pPr eaLnBrk="1" hangingPunct="1"/>
            <a:r>
              <a:rPr lang="en-US" dirty="0" smtClean="0"/>
              <a:t>Education Blog Service Providers</a:t>
            </a:r>
          </a:p>
        </p:txBody>
      </p:sp>
      <p:sp>
        <p:nvSpPr>
          <p:cNvPr id="7171" name="Content Placeholder 2"/>
          <p:cNvSpPr>
            <a:spLocks noGrp="1"/>
          </p:cNvSpPr>
          <p:nvPr>
            <p:ph idx="1"/>
          </p:nvPr>
        </p:nvSpPr>
        <p:spPr>
          <a:xfrm>
            <a:off x="457200" y="1524000"/>
            <a:ext cx="8229600" cy="4602163"/>
          </a:xfrm>
        </p:spPr>
        <p:txBody>
          <a:bodyPr/>
          <a:lstStyle/>
          <a:p>
            <a:pPr eaLnBrk="1" hangingPunct="1"/>
            <a:r>
              <a:rPr lang="en-US" dirty="0" smtClean="0">
                <a:hlinkClick r:id="rId3"/>
              </a:rPr>
              <a:t>www.Edublogs.org</a:t>
            </a:r>
            <a:r>
              <a:rPr lang="en-US" dirty="0" smtClean="0"/>
              <a:t>:  Currently offering free blog spaces for k-12 educators</a:t>
            </a:r>
          </a:p>
          <a:p>
            <a:pPr eaLnBrk="1" hangingPunct="1"/>
            <a:r>
              <a:rPr lang="en-US" dirty="0" smtClean="0">
                <a:hlinkClick r:id="rId4"/>
              </a:rPr>
              <a:t>www.21classes.com</a:t>
            </a:r>
            <a:r>
              <a:rPr lang="en-US" dirty="0" smtClean="0"/>
              <a:t>:  Cost associated after 10 blog spaces.</a:t>
            </a:r>
          </a:p>
          <a:p>
            <a:pPr eaLnBrk="1" hangingPunct="1"/>
            <a:r>
              <a:rPr lang="en-US" dirty="0" smtClean="0">
                <a:hlinkClick r:id="rId5"/>
              </a:rPr>
              <a:t>www.epals.com</a:t>
            </a:r>
            <a:r>
              <a:rPr lang="en-US" dirty="0" smtClean="0"/>
              <a:t> : Free to educators</a:t>
            </a:r>
          </a:p>
          <a:p>
            <a:pPr eaLnBrk="1" hangingPunct="1"/>
            <a:r>
              <a:rPr lang="en-US" dirty="0" smtClean="0">
                <a:hlinkClick r:id="rId6"/>
              </a:rPr>
              <a:t>www.Classblogmeister.com</a:t>
            </a:r>
            <a:r>
              <a:rPr lang="en-US" dirty="0" smtClean="0"/>
              <a:t> :  Free to educators</a:t>
            </a:r>
          </a:p>
          <a:p>
            <a:pPr eaLnBrk="1" hangingPunct="1"/>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Setting up the Blog Site</a:t>
            </a:r>
            <a:endParaRPr lang="en-US" dirty="0"/>
          </a:p>
        </p:txBody>
      </p:sp>
      <p:sp>
        <p:nvSpPr>
          <p:cNvPr id="3" name="Subtitle 2"/>
          <p:cNvSpPr>
            <a:spLocks noGrp="1"/>
          </p:cNvSpPr>
          <p:nvPr>
            <p:ph type="subTitle" idx="1"/>
          </p:nvPr>
        </p:nvSpPr>
        <p:spPr/>
        <p:txBody>
          <a:bodyPr/>
          <a:lstStyle/>
          <a:p>
            <a:r>
              <a:rPr lang="en-US" dirty="0" smtClean="0"/>
              <a:t>Research Blog URL</a:t>
            </a:r>
          </a:p>
          <a:p>
            <a:r>
              <a:rPr lang="en-US" dirty="0" smtClean="0">
                <a:hlinkClick r:id="rId3"/>
              </a:rPr>
              <a:t>http://edublogs.org/</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8229600" cy="1524000"/>
          </a:xfrm>
        </p:spPr>
        <p:txBody>
          <a:bodyPr>
            <a:normAutofit fontScale="90000"/>
          </a:bodyPr>
          <a:lstStyle/>
          <a:p>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smtClean="0"/>
              <a:t>Rules – Needed </a:t>
            </a:r>
            <a:r>
              <a:rPr lang="en-US" sz="3200" dirty="0"/>
              <a:t>for Blogging</a:t>
            </a:r>
            <a:br>
              <a:rPr lang="en-US" sz="3200" dirty="0"/>
            </a:br>
            <a:r>
              <a:rPr lang="en-US" sz="3200" dirty="0"/>
              <a:t>What we did in our research</a:t>
            </a:r>
            <a:br>
              <a:rPr lang="en-US" sz="3200" dirty="0"/>
            </a:br>
            <a:endParaRPr lang="en-US" sz="3200" dirty="0"/>
          </a:p>
        </p:txBody>
      </p:sp>
      <p:sp>
        <p:nvSpPr>
          <p:cNvPr id="2" name="Content Placeholder 1"/>
          <p:cNvSpPr>
            <a:spLocks noGrp="1"/>
          </p:cNvSpPr>
          <p:nvPr>
            <p:ph idx="1"/>
          </p:nvPr>
        </p:nvSpPr>
        <p:spPr>
          <a:xfrm>
            <a:off x="457200" y="1676400"/>
            <a:ext cx="8229600" cy="4449763"/>
          </a:xfrm>
        </p:spPr>
        <p:txBody>
          <a:bodyPr>
            <a:normAutofit lnSpcReduction="10000"/>
          </a:bodyPr>
          <a:lstStyle/>
          <a:p>
            <a:r>
              <a:rPr lang="en-US" dirty="0" smtClean="0"/>
              <a:t>Guidelines should be posted for blogging; however a set amount of writing was not required;</a:t>
            </a:r>
          </a:p>
          <a:p>
            <a:r>
              <a:rPr lang="en-US" dirty="0" smtClean="0"/>
              <a:t>Students need to be reminded not to put their names or identifiable information in their blogs.</a:t>
            </a:r>
          </a:p>
          <a:p>
            <a:r>
              <a:rPr lang="en-US" dirty="0" smtClean="0"/>
              <a:t>To keep responses authentic, the teacher should step out of the blog interaction and allow students to respond to the questions; however, at times more direction or clarification of answers may be needed or reminders posted.  </a:t>
            </a:r>
          </a:p>
          <a:p>
            <a:r>
              <a:rPr lang="en-US" dirty="0" smtClean="0"/>
              <a:t>Teachers may also set up a blog that requires approval for comments.</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US" dirty="0" smtClean="0"/>
              <a:t>Examples of New Literacies</a:t>
            </a:r>
          </a:p>
        </p:txBody>
      </p:sp>
      <p:sp>
        <p:nvSpPr>
          <p:cNvPr id="2051" name="Content Placeholder 2"/>
          <p:cNvSpPr>
            <a:spLocks noGrp="1"/>
          </p:cNvSpPr>
          <p:nvPr>
            <p:ph idx="1"/>
          </p:nvPr>
        </p:nvSpPr>
        <p:spPr/>
        <p:txBody>
          <a:bodyPr/>
          <a:lstStyle/>
          <a:p>
            <a:pPr algn="ctr"/>
            <a:r>
              <a:rPr lang="en-US" sz="3200" dirty="0" smtClean="0"/>
              <a:t>Glog</a:t>
            </a:r>
          </a:p>
          <a:p>
            <a:pPr algn="ctr"/>
            <a:r>
              <a:rPr lang="en-US" sz="3200" dirty="0" smtClean="0"/>
              <a:t>Podcasts</a:t>
            </a:r>
          </a:p>
          <a:p>
            <a:pPr algn="ctr"/>
            <a:r>
              <a:rPr lang="en-US" sz="3200" dirty="0" smtClean="0"/>
              <a:t>Virtual Field Trips</a:t>
            </a:r>
          </a:p>
          <a:p>
            <a:pPr algn="ctr"/>
            <a:r>
              <a:rPr lang="en-US" sz="3200" dirty="0" smtClean="0"/>
              <a:t>Weblog</a:t>
            </a:r>
          </a:p>
          <a:p>
            <a:pPr algn="ctr" eaLnBrk="1" hangingPunct="1"/>
            <a:r>
              <a:rPr lang="en-US" sz="3200" dirty="0" smtClean="0"/>
              <a:t>Web Page</a:t>
            </a:r>
          </a:p>
          <a:p>
            <a:pPr algn="ctr" eaLnBrk="1" hangingPunct="1"/>
            <a:r>
              <a:rPr lang="en-US" sz="3200" dirty="0" smtClean="0"/>
              <a:t>WebQuest</a:t>
            </a:r>
          </a:p>
          <a:p>
            <a:pPr algn="ctr" eaLnBrk="1" hangingPunct="1"/>
            <a:r>
              <a:rPr lang="en-US" sz="3200" dirty="0" smtClean="0"/>
              <a:t>Wiki</a:t>
            </a:r>
          </a:p>
          <a:p>
            <a:pPr algn="ctr" eaLnBrk="1" hangingPunct="1"/>
            <a:r>
              <a:rPr lang="en-US" sz="3200" dirty="0" smtClean="0"/>
              <a:t>Interactive Education Websites </a:t>
            </a:r>
          </a:p>
          <a:p>
            <a:pPr eaLnBrk="1" hangingPunct="1">
              <a:buNone/>
            </a:pP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fontScale="90000"/>
          </a:bodyPr>
          <a:lstStyle/>
          <a:p>
            <a:r>
              <a:rPr lang="en-US" sz="3200" dirty="0"/>
              <a:t>Rules – Needed for </a:t>
            </a:r>
            <a:r>
              <a:rPr lang="en-US" sz="3200" dirty="0" smtClean="0"/>
              <a:t>Blogging</a:t>
            </a:r>
            <a:br>
              <a:rPr lang="en-US" sz="3200" dirty="0" smtClean="0"/>
            </a:br>
            <a:r>
              <a:rPr lang="en-US" sz="3200" dirty="0" smtClean="0"/>
              <a:t>What teachers may want to do</a:t>
            </a:r>
            <a:endParaRPr lang="en-US" sz="3200" dirty="0"/>
          </a:p>
        </p:txBody>
      </p:sp>
      <p:sp>
        <p:nvSpPr>
          <p:cNvPr id="3" name="Content Placeholder 2"/>
          <p:cNvSpPr>
            <a:spLocks noGrp="1"/>
          </p:cNvSpPr>
          <p:nvPr>
            <p:ph idx="1"/>
          </p:nvPr>
        </p:nvSpPr>
        <p:spPr/>
        <p:txBody>
          <a:bodyPr/>
          <a:lstStyle/>
          <a:p>
            <a:r>
              <a:rPr lang="en-US" dirty="0" smtClean="0"/>
              <a:t>Definitely have a page for rules</a:t>
            </a:r>
          </a:p>
          <a:p>
            <a:r>
              <a:rPr lang="en-US" dirty="0" smtClean="0"/>
              <a:t>Make sure students understand: Do not post personal information</a:t>
            </a:r>
          </a:p>
          <a:p>
            <a:r>
              <a:rPr lang="en-US" dirty="0" smtClean="0"/>
              <a:t>Politeness is a must!</a:t>
            </a:r>
          </a:p>
          <a:p>
            <a:r>
              <a:rPr lang="en-US" dirty="0" smtClean="0"/>
              <a:t>May want to have writing requirements</a:t>
            </a:r>
          </a:p>
          <a:p>
            <a:r>
              <a:rPr lang="en-US" dirty="0" smtClean="0"/>
              <a:t>May want grammar / spelling rules</a:t>
            </a:r>
          </a:p>
          <a:p>
            <a:r>
              <a:rPr lang="en-US" dirty="0" smtClean="0"/>
              <a:t>May want to have different blogs – one for formal blogs and one for authentic voice writing.</a:t>
            </a:r>
            <a:endParaRPr lang="en-US" dirty="0"/>
          </a:p>
          <a:p>
            <a:r>
              <a:rPr lang="en-US" dirty="0" smtClean="0"/>
              <a:t>If rules for writing and grammar are required, the student “voice” may be lost.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US" dirty="0" smtClean="0"/>
              <a:t>Steps for Blogging</a:t>
            </a:r>
          </a:p>
        </p:txBody>
      </p:sp>
      <p:sp>
        <p:nvSpPr>
          <p:cNvPr id="8195" name="Content Placeholder 2"/>
          <p:cNvSpPr>
            <a:spLocks noGrp="1"/>
          </p:cNvSpPr>
          <p:nvPr>
            <p:ph idx="1"/>
          </p:nvPr>
        </p:nvSpPr>
        <p:spPr>
          <a:xfrm>
            <a:off x="457200" y="1371600"/>
            <a:ext cx="8229600" cy="5181600"/>
          </a:xfrm>
        </p:spPr>
        <p:txBody>
          <a:bodyPr/>
          <a:lstStyle/>
          <a:p>
            <a:pPr eaLnBrk="1" hangingPunct="1"/>
            <a:r>
              <a:rPr lang="en-US" dirty="0" smtClean="0">
                <a:solidFill>
                  <a:srgbClr val="002060"/>
                </a:solidFill>
              </a:rPr>
              <a:t>Select one of the Blog Providers for educators</a:t>
            </a:r>
          </a:p>
          <a:p>
            <a:pPr eaLnBrk="1" hangingPunct="1"/>
            <a:r>
              <a:rPr lang="en-US" dirty="0" smtClean="0">
                <a:solidFill>
                  <a:srgbClr val="002060"/>
                </a:solidFill>
              </a:rPr>
              <a:t>Explore examples of different types of blogs</a:t>
            </a:r>
          </a:p>
          <a:p>
            <a:pPr eaLnBrk="1" hangingPunct="1"/>
            <a:r>
              <a:rPr lang="en-US" dirty="0" smtClean="0">
                <a:solidFill>
                  <a:srgbClr val="002060"/>
                </a:solidFill>
              </a:rPr>
              <a:t>Decide what type of blogging you and your students will begin with in the classroom</a:t>
            </a:r>
          </a:p>
          <a:p>
            <a:pPr eaLnBrk="1" hangingPunct="1"/>
            <a:r>
              <a:rPr lang="en-US" dirty="0" smtClean="0">
                <a:solidFill>
                  <a:srgbClr val="002060"/>
                </a:solidFill>
              </a:rPr>
              <a:t>Set up the classroom blog:  This requires following the steps from the Blog Provider such as </a:t>
            </a:r>
            <a:r>
              <a:rPr lang="en-US" dirty="0" smtClean="0">
                <a:solidFill>
                  <a:srgbClr val="002060"/>
                </a:solidFill>
                <a:hlinkClick r:id="rId3"/>
              </a:rPr>
              <a:t>www.epals.com</a:t>
            </a:r>
            <a:r>
              <a:rPr lang="en-US" dirty="0" smtClean="0">
                <a:solidFill>
                  <a:srgbClr val="002060"/>
                </a:solidFill>
              </a:rPr>
              <a:t> or </a:t>
            </a:r>
            <a:r>
              <a:rPr lang="en-US" dirty="0" smtClean="0">
                <a:solidFill>
                  <a:srgbClr val="002060"/>
                </a:solidFill>
                <a:hlinkClick r:id="rId4"/>
              </a:rPr>
              <a:t>www.edublogs.org</a:t>
            </a:r>
            <a:endParaRPr lang="en-US" dirty="0" smtClean="0">
              <a:solidFill>
                <a:srgbClr val="002060"/>
              </a:solidFill>
            </a:endParaRPr>
          </a:p>
          <a:p>
            <a:pPr eaLnBrk="1" hangingPunct="1"/>
            <a:r>
              <a:rPr lang="en-US" dirty="0" smtClean="0">
                <a:solidFill>
                  <a:srgbClr val="002060"/>
                </a:solidFill>
              </a:rPr>
              <a:t>Experiment with the Blog</a:t>
            </a:r>
          </a:p>
          <a:p>
            <a:pPr eaLnBrk="1" hangingPunct="1"/>
            <a:r>
              <a:rPr lang="en-US" dirty="0" smtClean="0">
                <a:solidFill>
                  <a:srgbClr val="002060"/>
                </a:solidFill>
              </a:rPr>
              <a:t>Post Rules/Post Writing Expectations/Post Rubric</a:t>
            </a:r>
          </a:p>
          <a:p>
            <a:pPr eaLnBrk="1" hangingPunct="1"/>
            <a:r>
              <a:rPr lang="en-US" dirty="0" smtClean="0">
                <a:solidFill>
                  <a:srgbClr val="002060"/>
                </a:solidFill>
              </a:rPr>
              <a:t>Have clear grading rubrics for online blogging</a:t>
            </a:r>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1173162"/>
          </a:xfrm>
        </p:spPr>
        <p:txBody>
          <a:bodyPr>
            <a:normAutofit fontScale="90000"/>
          </a:bodyPr>
          <a:lstStyle/>
          <a:p>
            <a:r>
              <a:rPr lang="en-US" dirty="0" smtClean="0"/>
              <a:t>Using a gmail account for Classroom Blogs</a:t>
            </a:r>
            <a:endParaRPr lang="en-US" dirty="0"/>
          </a:p>
        </p:txBody>
      </p:sp>
      <p:sp>
        <p:nvSpPr>
          <p:cNvPr id="2" name="Content Placeholder 1"/>
          <p:cNvSpPr>
            <a:spLocks noGrp="1"/>
          </p:cNvSpPr>
          <p:nvPr>
            <p:ph idx="1"/>
          </p:nvPr>
        </p:nvSpPr>
        <p:spPr>
          <a:xfrm>
            <a:off x="457200" y="1905000"/>
            <a:ext cx="8229600" cy="4572000"/>
          </a:xfrm>
        </p:spPr>
        <p:txBody>
          <a:bodyPr>
            <a:normAutofit fontScale="85000" lnSpcReduction="20000"/>
          </a:bodyPr>
          <a:lstStyle/>
          <a:p>
            <a:r>
              <a:rPr lang="en-US" sz="3000" dirty="0" smtClean="0"/>
              <a:t>Go to </a:t>
            </a:r>
            <a:r>
              <a:rPr lang="en-US" sz="3000" u="sng" dirty="0" smtClean="0">
                <a:hlinkClick r:id="rId3"/>
              </a:rPr>
              <a:t>www.google.com</a:t>
            </a:r>
            <a:r>
              <a:rPr lang="en-US" sz="3000" dirty="0" smtClean="0"/>
              <a:t> and click on “Gmail” near top of</a:t>
            </a:r>
          </a:p>
          <a:p>
            <a:pPr>
              <a:buNone/>
            </a:pPr>
            <a:r>
              <a:rPr lang="en-US" sz="3000" dirty="0" smtClean="0"/>
              <a:t>    the page </a:t>
            </a:r>
          </a:p>
          <a:p>
            <a:pPr lvl="0"/>
            <a:r>
              <a:rPr lang="en-US" sz="3000" dirty="0" smtClean="0"/>
              <a:t>Click on the “Create an account” link at the bottom right</a:t>
            </a:r>
          </a:p>
          <a:p>
            <a:pPr lvl="0">
              <a:buNone/>
            </a:pPr>
            <a:r>
              <a:rPr lang="en-US" sz="3000" dirty="0" smtClean="0"/>
              <a:t>    of page </a:t>
            </a:r>
          </a:p>
          <a:p>
            <a:pPr lvl="0"/>
            <a:r>
              <a:rPr lang="en-US" sz="3000" dirty="0" smtClean="0"/>
              <a:t>Fill out the form, agree to terms, and click “I accept.  </a:t>
            </a:r>
          </a:p>
          <a:p>
            <a:pPr lvl="0">
              <a:buNone/>
            </a:pPr>
            <a:r>
              <a:rPr lang="en-US" sz="3000" dirty="0" smtClean="0"/>
              <a:t>    Create my account.”</a:t>
            </a:r>
          </a:p>
          <a:p>
            <a:pPr lvl="0">
              <a:buNone/>
            </a:pPr>
            <a:endParaRPr lang="en-US" sz="3000" dirty="0" smtClean="0"/>
          </a:p>
          <a:p>
            <a:pPr lvl="0">
              <a:buNone/>
            </a:pPr>
            <a:endParaRPr lang="en-US" sz="3000" dirty="0" smtClean="0"/>
          </a:p>
          <a:p>
            <a:r>
              <a:rPr lang="en-US" sz="3000" dirty="0" smtClean="0"/>
              <a:t>To add students who do not have an email account use the following shortcut:  Your gmail account + </a:t>
            </a:r>
            <a:r>
              <a:rPr lang="en-US" sz="3000" dirty="0" smtClean="0">
                <a:hlinkClick r:id="rId4"/>
              </a:rPr>
              <a:t>studentid@gmail.com</a:t>
            </a:r>
            <a:r>
              <a:rPr lang="en-US" sz="3000" dirty="0" smtClean="0"/>
              <a:t> everything after the plus sign is ignored </a:t>
            </a:r>
            <a:r>
              <a:rPr lang="en-US" sz="3000" dirty="0" smtClean="0">
                <a:hlinkClick r:id="rId5"/>
              </a:rPr>
              <a:t>sjpt.researchblogs+bouncy2@gmail.com</a:t>
            </a:r>
            <a:endParaRPr lang="en-US" sz="3000" dirty="0" smtClean="0"/>
          </a:p>
          <a:p>
            <a:pPr lvl="0"/>
            <a:endParaRPr lang="en-US" dirty="0" smtClean="0"/>
          </a:p>
          <a:p>
            <a:pPr lvl="0">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Posting to a Blog from Word</a:t>
            </a:r>
            <a:endParaRPr lang="en-US" dirty="0"/>
          </a:p>
        </p:txBody>
      </p:sp>
      <p:sp>
        <p:nvSpPr>
          <p:cNvPr id="2" name="Content Placeholder 1"/>
          <p:cNvSpPr>
            <a:spLocks noGrp="1"/>
          </p:cNvSpPr>
          <p:nvPr>
            <p:ph idx="1"/>
          </p:nvPr>
        </p:nvSpPr>
        <p:spPr/>
        <p:txBody>
          <a:bodyPr>
            <a:normAutofit fontScale="92500" lnSpcReduction="10000"/>
          </a:bodyPr>
          <a:lstStyle/>
          <a:p>
            <a:r>
              <a:rPr lang="en-US" dirty="0" smtClean="0"/>
              <a:t>Post to Blog using Microsoft Word 2007</a:t>
            </a:r>
          </a:p>
          <a:p>
            <a:pPr lvl="0"/>
            <a:r>
              <a:rPr lang="en-US" dirty="0" smtClean="0"/>
              <a:t>Click “Office” button located at top left of screen.</a:t>
            </a:r>
          </a:p>
          <a:p>
            <a:pPr lvl="0"/>
            <a:r>
              <a:rPr lang="en-US" dirty="0" smtClean="0"/>
              <a:t>Click “New” (blank page) icon.</a:t>
            </a:r>
          </a:p>
          <a:p>
            <a:pPr lvl="0"/>
            <a:r>
              <a:rPr lang="en-US" dirty="0" smtClean="0"/>
              <a:t>Click “New Blog Post” icon.</a:t>
            </a:r>
          </a:p>
          <a:p>
            <a:pPr lvl="0"/>
            <a:r>
              <a:rPr lang="en-US" dirty="0" smtClean="0"/>
              <a:t>You must now set up the Blog to which you wish to post.</a:t>
            </a:r>
          </a:p>
          <a:p>
            <a:pPr lvl="0"/>
            <a:r>
              <a:rPr lang="en-US" dirty="0" smtClean="0"/>
              <a:t>Choose Blogger and enter in the requested information for your Blog.</a:t>
            </a:r>
          </a:p>
          <a:p>
            <a:pPr lvl="0"/>
            <a:r>
              <a:rPr lang="en-US" dirty="0" smtClean="0"/>
              <a:t>Enter a post title at top of page.</a:t>
            </a:r>
          </a:p>
          <a:p>
            <a:pPr lvl="0"/>
            <a:r>
              <a:rPr lang="en-US" dirty="0" smtClean="0"/>
              <a:t>Type information you wish to add to Blog followed by clicking the “Publish” icon located at the top left of the page.</a:t>
            </a:r>
          </a:p>
          <a:p>
            <a:pPr>
              <a:buNone/>
            </a:pP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 </a:t>
            </a:r>
            <a:endParaRPr lang="en-US" dirty="0"/>
          </a:p>
        </p:txBody>
      </p:sp>
      <p:sp>
        <p:nvSpPr>
          <p:cNvPr id="3" name="Subtitle 2"/>
          <p:cNvSpPr>
            <a:spLocks noGrp="1"/>
          </p:cNvSpPr>
          <p:nvPr>
            <p:ph type="subTitle" idx="1"/>
          </p:nvPr>
        </p:nvSpPr>
        <p:spPr/>
        <p:txBody>
          <a:bodyPr/>
          <a:lstStyle/>
          <a:p>
            <a:r>
              <a:rPr lang="en-US" dirty="0" smtClean="0"/>
              <a:t>Creating an Interactive Small Group and Whole Classroom Instruction</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Wikis are interactive websites that can be used for posting assignments, communicating with parents, students, and other teachers, doing online journaling, and participating in collaborative projects</a:t>
            </a:r>
          </a:p>
          <a:p>
            <a:r>
              <a:rPr lang="en-US" dirty="0" smtClean="0"/>
              <a:t>Wikis allow multiple students to go to a site and edit the same document (sometimes one editor at a time),create links to other pages, and to other websites and blogs</a:t>
            </a:r>
          </a:p>
          <a:p>
            <a:pPr lvl="3"/>
            <a:endParaRPr lang="en-US" dirty="0"/>
          </a:p>
        </p:txBody>
      </p:sp>
      <p:sp>
        <p:nvSpPr>
          <p:cNvPr id="2" name="Title 1"/>
          <p:cNvSpPr>
            <a:spLocks noGrp="1"/>
          </p:cNvSpPr>
          <p:nvPr>
            <p:ph type="title"/>
          </p:nvPr>
        </p:nvSpPr>
        <p:spPr/>
        <p:txBody>
          <a:bodyPr/>
          <a:lstStyle/>
          <a:p>
            <a:r>
              <a:rPr lang="en-US" dirty="0" smtClean="0"/>
              <a:t>Wiki </a:t>
            </a:r>
            <a:endParaRPr lang="en-US" dirty="0"/>
          </a:p>
        </p:txBody>
      </p:sp>
      <p:sp>
        <p:nvSpPr>
          <p:cNvPr id="4" name="TextBox 3"/>
          <p:cNvSpPr txBox="1"/>
          <p:nvPr/>
        </p:nvSpPr>
        <p:spPr>
          <a:xfrm>
            <a:off x="914400" y="5257800"/>
            <a:ext cx="7696200" cy="646331"/>
          </a:xfrm>
          <a:prstGeom prst="rect">
            <a:avLst/>
          </a:prstGeom>
          <a:noFill/>
        </p:spPr>
        <p:txBody>
          <a:bodyPr wrap="square" rtlCol="0">
            <a:spAutoFit/>
          </a:bodyPr>
          <a:lstStyle/>
          <a:p>
            <a:r>
              <a:rPr lang="en-US" dirty="0" smtClean="0"/>
              <a:t>Source: Morgan, B., &amp; Smith, R.D. (2008).  A wiki for classroom writing. </a:t>
            </a:r>
            <a:r>
              <a:rPr lang="en-US" i="1" dirty="0" smtClean="0"/>
              <a:t>The Reading Teacher, 62</a:t>
            </a:r>
            <a:r>
              <a:rPr lang="en-US" dirty="0" smtClean="0"/>
              <a:t>(1), 80-82.</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Native technology users using multiple means of expression</a:t>
            </a:r>
          </a:p>
          <a:p>
            <a:r>
              <a:rPr lang="en-US" dirty="0" smtClean="0"/>
              <a:t>Journals online that are shared</a:t>
            </a:r>
          </a:p>
          <a:p>
            <a:r>
              <a:rPr lang="en-US" dirty="0" smtClean="0"/>
              <a:t>More reading, writing and interaction</a:t>
            </a:r>
          </a:p>
          <a:p>
            <a:r>
              <a:rPr lang="en-US" dirty="0" smtClean="0"/>
              <a:t>Potential to collaborate beyond own classroom with other classrooms across the world</a:t>
            </a:r>
          </a:p>
          <a:p>
            <a:r>
              <a:rPr lang="en-US" dirty="0" smtClean="0"/>
              <a:t>Closing the technology gap between teachers and the students </a:t>
            </a:r>
            <a:endParaRPr lang="en-US" dirty="0"/>
          </a:p>
        </p:txBody>
      </p:sp>
      <p:sp>
        <p:nvSpPr>
          <p:cNvPr id="2" name="Title 1"/>
          <p:cNvSpPr>
            <a:spLocks noGrp="1"/>
          </p:cNvSpPr>
          <p:nvPr>
            <p:ph type="title"/>
          </p:nvPr>
        </p:nvSpPr>
        <p:spPr/>
        <p:txBody>
          <a:bodyPr/>
          <a:lstStyle/>
          <a:p>
            <a:r>
              <a:rPr lang="en-US" dirty="0" smtClean="0"/>
              <a:t>Benefits</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00600"/>
          </a:xfrm>
        </p:spPr>
        <p:txBody>
          <a:bodyPr>
            <a:normAutofit/>
          </a:bodyPr>
          <a:lstStyle/>
          <a:p>
            <a:r>
              <a:rPr lang="en-US" dirty="0" smtClean="0"/>
              <a:t>Wikis forgive mistakes</a:t>
            </a:r>
          </a:p>
          <a:p>
            <a:pPr lvl="1"/>
            <a:r>
              <a:rPr lang="en-US" dirty="0" smtClean="0"/>
              <a:t>Mistakes can be fixed and previous versions recovered</a:t>
            </a:r>
          </a:p>
          <a:p>
            <a:endParaRPr lang="en-US" dirty="0" smtClean="0"/>
          </a:p>
          <a:p>
            <a:endParaRPr lang="en-US" dirty="0" smtClean="0"/>
          </a:p>
          <a:p>
            <a:r>
              <a:rPr lang="en-US" dirty="0" smtClean="0"/>
              <a:t>Suggestions:</a:t>
            </a:r>
          </a:p>
          <a:p>
            <a:pPr lvl="1"/>
            <a:r>
              <a:rPr lang="en-US" dirty="0" smtClean="0"/>
              <a:t>Use a playground page to experiment with</a:t>
            </a:r>
          </a:p>
          <a:p>
            <a:pPr lvl="1"/>
            <a:r>
              <a:rPr lang="en-US" dirty="0" smtClean="0"/>
              <a:t>Organize your pages,  e.g., a page for each category or topic, a page for each student, a page for each book, a page for each topic, a page for each group project</a:t>
            </a:r>
            <a:endParaRPr lang="en-US" dirty="0"/>
          </a:p>
        </p:txBody>
      </p:sp>
      <p:sp>
        <p:nvSpPr>
          <p:cNvPr id="2" name="Title 1"/>
          <p:cNvSpPr>
            <a:spLocks noGrp="1"/>
          </p:cNvSpPr>
          <p:nvPr>
            <p:ph type="title"/>
          </p:nvPr>
        </p:nvSpPr>
        <p:spPr/>
        <p:txBody>
          <a:bodyPr/>
          <a:lstStyle/>
          <a:p>
            <a:r>
              <a:rPr lang="en-US" dirty="0" smtClean="0"/>
              <a:t>Wikis continued</a:t>
            </a:r>
            <a:endParaRPr lang="en-US" dirty="0"/>
          </a:p>
        </p:txBody>
      </p:sp>
      <p:sp>
        <p:nvSpPr>
          <p:cNvPr id="4" name="TextBox 3"/>
          <p:cNvSpPr txBox="1"/>
          <p:nvPr/>
        </p:nvSpPr>
        <p:spPr>
          <a:xfrm>
            <a:off x="914400" y="5791200"/>
            <a:ext cx="7543800" cy="923330"/>
          </a:xfrm>
          <a:prstGeom prst="rect">
            <a:avLst/>
          </a:prstGeom>
          <a:noFill/>
        </p:spPr>
        <p:txBody>
          <a:bodyPr wrap="square" rtlCol="0">
            <a:spAutoFit/>
          </a:bodyPr>
          <a:lstStyle/>
          <a:p>
            <a:r>
              <a:rPr lang="en-US" dirty="0" smtClean="0"/>
              <a:t>Source: Morgan, B., &amp; Smith, R.D. (2008).  A wiki for classroom writing. </a:t>
            </a:r>
            <a:r>
              <a:rPr lang="en-US" i="1" dirty="0" smtClean="0"/>
              <a:t>The Reading Teacher, 62</a:t>
            </a:r>
            <a:r>
              <a:rPr lang="en-US" dirty="0" smtClean="0"/>
              <a:t>(1), 80-82.</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E.g., of classroom wiki: </a:t>
            </a:r>
            <a:r>
              <a:rPr lang="en-US" dirty="0" smtClean="0">
                <a:hlinkClick r:id="rId3"/>
              </a:rPr>
              <a:t>http://thereadingworkshop.wikispaces.com</a:t>
            </a:r>
            <a:r>
              <a:rPr lang="en-US" dirty="0" smtClean="0"/>
              <a:t> </a:t>
            </a:r>
          </a:p>
          <a:p>
            <a:pPr>
              <a:buNone/>
            </a:pPr>
            <a:endParaRPr lang="en-US" dirty="0"/>
          </a:p>
        </p:txBody>
      </p:sp>
      <p:sp>
        <p:nvSpPr>
          <p:cNvPr id="2" name="Title 1"/>
          <p:cNvSpPr>
            <a:spLocks noGrp="1"/>
          </p:cNvSpPr>
          <p:nvPr>
            <p:ph type="title"/>
          </p:nvPr>
        </p:nvSpPr>
        <p:spPr/>
        <p:txBody>
          <a:bodyPr/>
          <a:lstStyle/>
          <a:p>
            <a:r>
              <a:rPr lang="en-US" dirty="0" smtClean="0"/>
              <a:t>Wiki Example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dirty="0" smtClean="0"/>
              <a:t>Go to </a:t>
            </a:r>
            <a:r>
              <a:rPr lang="en-US" u="sng" dirty="0" smtClean="0">
                <a:hlinkClick r:id="rId3"/>
              </a:rPr>
              <a:t>www.wetpaint.com</a:t>
            </a:r>
            <a:endParaRPr lang="en-US" dirty="0" smtClean="0"/>
          </a:p>
          <a:p>
            <a:pPr lvl="0"/>
            <a:r>
              <a:rPr lang="en-US" dirty="0" smtClean="0"/>
              <a:t>(Watch the wetpaint video located near the top of the right page for a good explanation of what they are) </a:t>
            </a:r>
          </a:p>
          <a:p>
            <a:pPr lvl="0"/>
            <a:r>
              <a:rPr lang="en-US" dirty="0" smtClean="0"/>
              <a:t>Name your site and URL for your wiki and click the big green “Go!” button.</a:t>
            </a:r>
          </a:p>
          <a:p>
            <a:endParaRPr lang="en-US" dirty="0"/>
          </a:p>
        </p:txBody>
      </p:sp>
      <p:sp>
        <p:nvSpPr>
          <p:cNvPr id="3" name="Title 2"/>
          <p:cNvSpPr>
            <a:spLocks noGrp="1"/>
          </p:cNvSpPr>
          <p:nvPr>
            <p:ph type="title"/>
          </p:nvPr>
        </p:nvSpPr>
        <p:spPr/>
        <p:txBody>
          <a:bodyPr>
            <a:noAutofit/>
          </a:bodyPr>
          <a:lstStyle/>
          <a:p>
            <a:r>
              <a:rPr lang="en-US" sz="3200" dirty="0" smtClean="0"/>
              <a:t>Create a Wiki using “wetpaint:” Part 1</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a:bodyPr>
          <a:lstStyle/>
          <a:p>
            <a:r>
              <a:rPr lang="en-US" sz="4400" dirty="0" smtClean="0"/>
              <a:t>Defining New Literacies</a:t>
            </a:r>
            <a:endParaRPr lang="en-US" sz="4400" dirty="0"/>
          </a:p>
        </p:txBody>
      </p:sp>
      <p:sp>
        <p:nvSpPr>
          <p:cNvPr id="3" name="Content Placeholder 2"/>
          <p:cNvSpPr>
            <a:spLocks noGrp="1"/>
          </p:cNvSpPr>
          <p:nvPr>
            <p:ph idx="1"/>
          </p:nvPr>
        </p:nvSpPr>
        <p:spPr>
          <a:xfrm>
            <a:off x="457200" y="1447800"/>
            <a:ext cx="8229600" cy="5105400"/>
          </a:xfrm>
        </p:spPr>
        <p:txBody>
          <a:bodyPr>
            <a:noAutofit/>
          </a:bodyPr>
          <a:lstStyle/>
          <a:p>
            <a:r>
              <a:rPr lang="en-US" sz="2400" dirty="0" smtClean="0"/>
              <a:t> </a:t>
            </a:r>
            <a:r>
              <a:rPr lang="en-US" sz="2400" u="sng" dirty="0" smtClean="0">
                <a:solidFill>
                  <a:srgbClr val="0070C0"/>
                </a:solidFill>
              </a:rPr>
              <a:t>New Literacies: </a:t>
            </a:r>
            <a:r>
              <a:rPr lang="en-US" sz="2400" dirty="0" smtClean="0"/>
              <a:t>The use of multimodal texts, including the surrounding of the text with visuals such as color, and graphics, as a means to construct meaning, to create, and to convey information in  the social context of cyberspace.  (Bennett, S.J. &amp; Robinson, L. 2009)</a:t>
            </a:r>
          </a:p>
          <a:p>
            <a:pPr>
              <a:buNone/>
            </a:pPr>
            <a:endParaRPr lang="en-US" sz="2400" dirty="0" smtClean="0"/>
          </a:p>
          <a:p>
            <a:r>
              <a:rPr lang="en-US" sz="2400" u="sng" dirty="0" smtClean="0">
                <a:solidFill>
                  <a:srgbClr val="0070C0"/>
                </a:solidFill>
              </a:rPr>
              <a:t>Web 2.0:</a:t>
            </a:r>
            <a:r>
              <a:rPr lang="en-US" sz="2400" dirty="0" smtClean="0">
                <a:solidFill>
                  <a:srgbClr val="0070C0"/>
                </a:solidFill>
              </a:rPr>
              <a:t>  </a:t>
            </a:r>
            <a:r>
              <a:rPr lang="en-US" sz="2400" dirty="0" smtClean="0"/>
              <a:t>First coined by O’Reilly (2005)  to help define the concept of participatory new web software.  For education, it is the interactive, participatory technology infrastructure in which groups collaborate , discuss and produce online  content such as podcasts, weblogs, wikis, and other forms of  multimedia literacy (Bennett, S.J. &amp; Tucker, P.J. 2010).</a:t>
            </a:r>
          </a:p>
          <a:p>
            <a:endParaRPr lang="en-US" sz="1600" dirty="0" smtClean="0"/>
          </a:p>
          <a:p>
            <a:r>
              <a:rPr lang="en-US" sz="1600" dirty="0" smtClean="0"/>
              <a:t/>
            </a:r>
            <a:br>
              <a:rPr lang="en-US" sz="1600" dirty="0" smtClean="0"/>
            </a:br>
            <a:endParaRPr lang="en-US" sz="1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dirty="0" smtClean="0"/>
              <a:t>Fill out all information and choose options in each of the three sections.</a:t>
            </a:r>
          </a:p>
          <a:p>
            <a:pPr lvl="0"/>
            <a:r>
              <a:rPr lang="en-US" dirty="0" smtClean="0"/>
              <a:t>For the first part make sure you choose to make your wiki private if you only want invited members to view the site. </a:t>
            </a:r>
          </a:p>
          <a:p>
            <a:pPr lvl="0"/>
            <a:r>
              <a:rPr lang="en-US" dirty="0" smtClean="0"/>
              <a:t>Choose the style format for your wiki.  You can change later so don’t make this an all day decision.</a:t>
            </a:r>
          </a:p>
          <a:p>
            <a:pPr lvl="0"/>
            <a:r>
              <a:rPr lang="en-US" dirty="0" smtClean="0"/>
              <a:t>If you are a first time user, fill out the form on step three and continue to your page.  If returning, sign in and your account is created.</a:t>
            </a:r>
          </a:p>
          <a:p>
            <a:endParaRPr lang="en-US" dirty="0"/>
          </a:p>
        </p:txBody>
      </p:sp>
      <p:sp>
        <p:nvSpPr>
          <p:cNvPr id="3" name="Title 2"/>
          <p:cNvSpPr>
            <a:spLocks noGrp="1"/>
          </p:cNvSpPr>
          <p:nvPr>
            <p:ph type="title"/>
          </p:nvPr>
        </p:nvSpPr>
        <p:spPr/>
        <p:txBody>
          <a:bodyPr>
            <a:noAutofit/>
          </a:bodyPr>
          <a:lstStyle/>
          <a:p>
            <a:r>
              <a:rPr lang="en-US" sz="3200" dirty="0" smtClean="0"/>
              <a:t>Create a Wiki using “wetpaint:” Part 2</a:t>
            </a:r>
            <a:endParaRPr lang="en-US" sz="32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Teachers in K-12 settings my be interested in getting a free site at wikispaces:</a:t>
            </a:r>
          </a:p>
          <a:p>
            <a:pPr lvl="0"/>
            <a:r>
              <a:rPr lang="en-US" dirty="0" smtClean="0"/>
              <a:t>Go to </a:t>
            </a:r>
            <a:r>
              <a:rPr lang="en-US" u="sng" dirty="0" smtClean="0">
                <a:hlinkClick r:id="rId3"/>
              </a:rPr>
              <a:t>http://www.wikispaces.com/</a:t>
            </a:r>
            <a:r>
              <a:rPr lang="en-US" dirty="0" smtClean="0"/>
              <a:t> </a:t>
            </a:r>
          </a:p>
          <a:p>
            <a:pPr lvl="0"/>
            <a:r>
              <a:rPr lang="en-US" dirty="0" smtClean="0"/>
              <a:t>Click on Pricing at the top of the menu</a:t>
            </a:r>
          </a:p>
          <a:p>
            <a:pPr lvl="0"/>
            <a:r>
              <a:rPr lang="en-US" dirty="0" smtClean="0"/>
              <a:t>Scroll down to the very bottom of the page and click on Wikis for Educators (this site is currently offering free sites for K-12 teachers)</a:t>
            </a:r>
          </a:p>
          <a:p>
            <a:pPr lvl="0"/>
            <a:r>
              <a:rPr lang="en-US" dirty="0" smtClean="0"/>
              <a:t>Scroll down and fill in the Join Now information (you will need an email address)</a:t>
            </a:r>
          </a:p>
          <a:p>
            <a:endParaRPr lang="en-US" dirty="0"/>
          </a:p>
        </p:txBody>
      </p:sp>
      <p:sp>
        <p:nvSpPr>
          <p:cNvPr id="3" name="Title 2"/>
          <p:cNvSpPr>
            <a:spLocks noGrp="1"/>
          </p:cNvSpPr>
          <p:nvPr>
            <p:ph type="title"/>
          </p:nvPr>
        </p:nvSpPr>
        <p:spPr/>
        <p:txBody>
          <a:bodyPr>
            <a:normAutofit fontScale="90000"/>
          </a:bodyPr>
          <a:lstStyle/>
          <a:p>
            <a:r>
              <a:rPr lang="en-US" dirty="0" smtClean="0"/>
              <a:t>Creating a Wiki using Wikispace</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Wiki using Google</a:t>
            </a:r>
            <a:endParaRPr lang="en-US" dirty="0"/>
          </a:p>
        </p:txBody>
      </p:sp>
      <p:sp>
        <p:nvSpPr>
          <p:cNvPr id="3" name="Content Placeholder 2"/>
          <p:cNvSpPr>
            <a:spLocks noGrp="1"/>
          </p:cNvSpPr>
          <p:nvPr>
            <p:ph idx="1"/>
          </p:nvPr>
        </p:nvSpPr>
        <p:spPr/>
        <p:txBody>
          <a:bodyPr/>
          <a:lstStyle/>
          <a:p>
            <a:r>
              <a:rPr lang="en-US" dirty="0" smtClean="0"/>
              <a:t>Access your gmail account</a:t>
            </a:r>
          </a:p>
          <a:p>
            <a:r>
              <a:rPr lang="en-US" dirty="0" smtClean="0"/>
              <a:t>Create site</a:t>
            </a:r>
          </a:p>
          <a:p>
            <a:r>
              <a:rPr lang="en-US" dirty="0" smtClean="0"/>
              <a:t>Name site</a:t>
            </a:r>
          </a:p>
          <a:p>
            <a:r>
              <a:rPr lang="en-US" dirty="0" smtClean="0"/>
              <a:t>Decide if site is private or public</a:t>
            </a:r>
          </a:p>
          <a:p>
            <a:r>
              <a:rPr lang="en-US" dirty="0" smtClean="0"/>
              <a:t>Invite student to site or set students up using the gmail account.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Other Considerations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smtClean="0"/>
              <a:t>Legal Internet Matters</a:t>
            </a:r>
          </a:p>
        </p:txBody>
      </p:sp>
      <p:sp>
        <p:nvSpPr>
          <p:cNvPr id="10243" name="Content Placeholder 2"/>
          <p:cNvSpPr>
            <a:spLocks noGrp="1"/>
          </p:cNvSpPr>
          <p:nvPr>
            <p:ph idx="1"/>
          </p:nvPr>
        </p:nvSpPr>
        <p:spPr/>
        <p:txBody>
          <a:bodyPr/>
          <a:lstStyle/>
          <a:p>
            <a:pPr eaLnBrk="1" hangingPunct="1"/>
            <a:r>
              <a:rPr lang="en-US" dirty="0" smtClean="0"/>
              <a:t>Children's Online Privacy Protection Act (COPPA) of 2000:  Cannot have </a:t>
            </a:r>
            <a:r>
              <a:rPr lang="en-US" u="sng" dirty="0" smtClean="0"/>
              <a:t>any</a:t>
            </a:r>
            <a:r>
              <a:rPr lang="en-US" dirty="0" smtClean="0"/>
              <a:t> identifiable information such as full name, address etc for children under the age of 13.</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Conventional English, Texting, or Somewhere in-between?</a:t>
            </a:r>
            <a:endParaRPr lang="en-US" dirty="0"/>
          </a:p>
        </p:txBody>
      </p:sp>
      <p:sp>
        <p:nvSpPr>
          <p:cNvPr id="2" name="Content Placeholder 1"/>
          <p:cNvSpPr>
            <a:spLocks noGrp="1"/>
          </p:cNvSpPr>
          <p:nvPr>
            <p:ph idx="1"/>
          </p:nvPr>
        </p:nvSpPr>
        <p:spPr/>
        <p:txBody>
          <a:bodyPr/>
          <a:lstStyle/>
          <a:p>
            <a:pPr>
              <a:buNone/>
            </a:pPr>
            <a:r>
              <a:rPr lang="en-US" dirty="0" smtClean="0"/>
              <a:t>Authentic blogs are conversational and do not have a teacher looking for correct grammar, spelling, or other conventions of the English language.</a:t>
            </a:r>
          </a:p>
          <a:p>
            <a:pPr>
              <a:buNone/>
            </a:pPr>
            <a:endParaRPr lang="en-US" dirty="0" smtClean="0"/>
          </a:p>
          <a:p>
            <a:pPr>
              <a:buNone/>
            </a:pPr>
            <a:r>
              <a:rPr lang="en-US" dirty="0" smtClean="0"/>
              <a:t>The researchers did not correct spelling or grammar errors or hold participants accountable.  The use of their personal word wall for Tier II vocabulary words was encouraged and sounding or stretching the word out for spelling.</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Research</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a:bodyPr>
          <a:lstStyle/>
          <a:p>
            <a:r>
              <a:rPr lang="en-US" sz="4000" dirty="0" smtClean="0"/>
              <a:t>Quantitative and Qualitative</a:t>
            </a:r>
            <a:endParaRPr lang="en-US" sz="4000" dirty="0"/>
          </a:p>
        </p:txBody>
      </p:sp>
      <p:sp>
        <p:nvSpPr>
          <p:cNvPr id="3" name="Content Placeholder 2"/>
          <p:cNvSpPr>
            <a:spLocks noGrp="1"/>
          </p:cNvSpPr>
          <p:nvPr>
            <p:ph idx="1"/>
          </p:nvPr>
        </p:nvSpPr>
        <p:spPr>
          <a:xfrm>
            <a:off x="457200" y="1447800"/>
            <a:ext cx="8229600" cy="4678363"/>
          </a:xfrm>
          <a:ln>
            <a:solidFill>
              <a:srgbClr val="002060"/>
            </a:solidFill>
          </a:ln>
        </p:spPr>
        <p:txBody>
          <a:bodyPr>
            <a:normAutofit fontScale="92500" lnSpcReduction="20000"/>
          </a:bodyPr>
          <a:lstStyle/>
          <a:p>
            <a:r>
              <a:rPr lang="en-US" dirty="0" smtClean="0"/>
              <a:t>We used the John’s Basic Reading Inventory 10</a:t>
            </a:r>
            <a:r>
              <a:rPr lang="en-US" baseline="30000" dirty="0" smtClean="0"/>
              <a:t>th</a:t>
            </a:r>
            <a:r>
              <a:rPr lang="en-US" dirty="0" smtClean="0"/>
              <a:t> edition (2009) to find the independent reading level</a:t>
            </a:r>
          </a:p>
          <a:p>
            <a:pPr>
              <a:buNone/>
            </a:pPr>
            <a:endParaRPr lang="en-US" dirty="0" smtClean="0"/>
          </a:p>
          <a:p>
            <a:r>
              <a:rPr lang="en-US" dirty="0" smtClean="0"/>
              <a:t>Surveys given:  Motivation to Read Profile to assess motivation; Rhody Attitude Survey to assess reading attitude; Denver Writing Survey to look at attitude towards writing; </a:t>
            </a:r>
          </a:p>
          <a:p>
            <a:endParaRPr lang="en-US" dirty="0" smtClean="0"/>
          </a:p>
          <a:p>
            <a:r>
              <a:rPr lang="en-US" dirty="0" smtClean="0"/>
              <a:t>Technology Survey to assess participant’s current use and level of technology understanding.</a:t>
            </a:r>
          </a:p>
          <a:p>
            <a:endParaRPr lang="en-US" dirty="0" smtClean="0"/>
          </a:p>
          <a:p>
            <a:r>
              <a:rPr lang="en-US" dirty="0" smtClean="0"/>
              <a:t>Pre-Post testing with simple t-tests and 2 tests</a:t>
            </a:r>
          </a:p>
          <a:p>
            <a:endParaRPr lang="en-US" dirty="0" smtClean="0"/>
          </a:p>
          <a:p>
            <a:r>
              <a:rPr lang="en-US" dirty="0" smtClean="0"/>
              <a:t>Interviews of parents and participants</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a:bodyPr>
          <a:lstStyle/>
          <a:p>
            <a:r>
              <a:rPr lang="en-US" sz="4000" dirty="0" smtClean="0"/>
              <a:t>Participants</a:t>
            </a:r>
            <a:endParaRPr lang="en-US" sz="4000" dirty="0"/>
          </a:p>
        </p:txBody>
      </p:sp>
      <p:sp>
        <p:nvSpPr>
          <p:cNvPr id="3" name="Content Placeholder 2"/>
          <p:cNvSpPr>
            <a:spLocks noGrp="1"/>
          </p:cNvSpPr>
          <p:nvPr>
            <p:ph idx="1"/>
          </p:nvPr>
        </p:nvSpPr>
        <p:spPr>
          <a:xfrm>
            <a:off x="457200" y="1295400"/>
            <a:ext cx="8229600" cy="5029200"/>
          </a:xfrm>
          <a:ln>
            <a:solidFill>
              <a:schemeClr val="accent4">
                <a:lumMod val="50000"/>
              </a:schemeClr>
            </a:solidFill>
          </a:ln>
        </p:spPr>
        <p:txBody>
          <a:bodyPr>
            <a:normAutofit fontScale="85000" lnSpcReduction="10000"/>
          </a:bodyPr>
          <a:lstStyle/>
          <a:p>
            <a:r>
              <a:rPr lang="en-US" dirty="0" smtClean="0"/>
              <a:t>Participants ranged from 4-10</a:t>
            </a:r>
            <a:r>
              <a:rPr lang="en-US" baseline="30000" dirty="0" smtClean="0"/>
              <a:t>th</a:t>
            </a:r>
            <a:r>
              <a:rPr lang="en-US" dirty="0" smtClean="0"/>
              <a:t> grade.</a:t>
            </a:r>
          </a:p>
          <a:p>
            <a:pPr>
              <a:buNone/>
            </a:pPr>
            <a:endParaRPr lang="en-US" dirty="0" smtClean="0"/>
          </a:p>
          <a:p>
            <a:r>
              <a:rPr lang="en-US" dirty="0" smtClean="0"/>
              <a:t>Participants read the first and second book in the</a:t>
            </a:r>
          </a:p>
          <a:p>
            <a:pPr>
              <a:buNone/>
            </a:pPr>
            <a:r>
              <a:rPr lang="en-US" dirty="0" smtClean="0"/>
              <a:t>    series </a:t>
            </a:r>
            <a:r>
              <a:rPr lang="en-US" i="1" dirty="0" smtClean="0"/>
              <a:t>Diary of a Wimpy Kid.</a:t>
            </a:r>
          </a:p>
          <a:p>
            <a:pPr>
              <a:buNone/>
            </a:pPr>
            <a:endParaRPr lang="en-US" i="1" dirty="0" smtClean="0"/>
          </a:p>
          <a:p>
            <a:r>
              <a:rPr lang="en-US" dirty="0" smtClean="0"/>
              <a:t>Participants received 20 minutes of Tier II (Beck,</a:t>
            </a:r>
          </a:p>
          <a:p>
            <a:pPr>
              <a:buNone/>
            </a:pPr>
            <a:r>
              <a:rPr lang="en-US" dirty="0" smtClean="0"/>
              <a:t>    2008) vocabulary instruction with selected words </a:t>
            </a:r>
          </a:p>
          <a:p>
            <a:pPr>
              <a:buNone/>
            </a:pPr>
            <a:r>
              <a:rPr lang="en-US" dirty="0" smtClean="0"/>
              <a:t>    from the reading.</a:t>
            </a:r>
          </a:p>
          <a:p>
            <a:pPr>
              <a:buNone/>
            </a:pPr>
            <a:endParaRPr lang="en-US" dirty="0" smtClean="0"/>
          </a:p>
          <a:p>
            <a:r>
              <a:rPr lang="en-US" dirty="0" smtClean="0"/>
              <a:t>Participants read and discussed assigned pages each week</a:t>
            </a:r>
          </a:p>
          <a:p>
            <a:pPr>
              <a:buNone/>
            </a:pPr>
            <a:r>
              <a:rPr lang="en-US" dirty="0" smtClean="0"/>
              <a:t>    for 10 weeks.</a:t>
            </a:r>
          </a:p>
          <a:p>
            <a:pPr>
              <a:buNone/>
            </a:pPr>
            <a:endParaRPr lang="en-US" dirty="0" smtClean="0"/>
          </a:p>
          <a:p>
            <a:r>
              <a:rPr lang="en-US" dirty="0" smtClean="0"/>
              <a:t>Participants responded in traditional reader-</a:t>
            </a:r>
          </a:p>
          <a:p>
            <a:pPr>
              <a:buNone/>
            </a:pPr>
            <a:r>
              <a:rPr lang="en-US" dirty="0" smtClean="0"/>
              <a:t>    response journals and in an online blogging journal</a:t>
            </a:r>
          </a:p>
          <a:p>
            <a:pPr>
              <a:buNone/>
            </a:pPr>
            <a:r>
              <a:rPr lang="en-US" dirty="0" smtClean="0"/>
              <a:t>    format known as e-responding (Larson, 2009).</a:t>
            </a:r>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What Participants and Parents say…</a:t>
            </a:r>
            <a:endParaRPr lang="en-US" dirty="0"/>
          </a:p>
        </p:txBody>
      </p:sp>
      <p:sp>
        <p:nvSpPr>
          <p:cNvPr id="2" name="Content Placeholder 1"/>
          <p:cNvSpPr>
            <a:spLocks noGrp="1"/>
          </p:cNvSpPr>
          <p:nvPr>
            <p:ph idx="1"/>
          </p:nvPr>
        </p:nvSpPr>
        <p:spPr/>
        <p:txBody>
          <a:bodyPr>
            <a:normAutofit lnSpcReduction="10000"/>
          </a:bodyPr>
          <a:lstStyle/>
          <a:p>
            <a:pPr>
              <a:buNone/>
            </a:pPr>
            <a:r>
              <a:rPr lang="en-US" dirty="0" smtClean="0"/>
              <a:t>Participants:</a:t>
            </a:r>
          </a:p>
          <a:p>
            <a:r>
              <a:rPr lang="en-US" dirty="0" smtClean="0"/>
              <a:t>“I like the computer.”</a:t>
            </a:r>
          </a:p>
          <a:p>
            <a:r>
              <a:rPr lang="en-US" dirty="0" smtClean="0"/>
              <a:t>“This is like facebook.”</a:t>
            </a:r>
          </a:p>
          <a:p>
            <a:r>
              <a:rPr lang="en-US" dirty="0" smtClean="0"/>
              <a:t>“I got a computer because of my blogs.”</a:t>
            </a:r>
          </a:p>
          <a:p>
            <a:r>
              <a:rPr lang="en-US" dirty="0" smtClean="0"/>
              <a:t>“I really like the book and read them all.”</a:t>
            </a:r>
          </a:p>
          <a:p>
            <a:endParaRPr lang="en-US" dirty="0" smtClean="0"/>
          </a:p>
          <a:p>
            <a:pPr>
              <a:buNone/>
            </a:pPr>
            <a:r>
              <a:rPr lang="en-US" dirty="0" smtClean="0"/>
              <a:t>Parents:</a:t>
            </a:r>
          </a:p>
          <a:p>
            <a:r>
              <a:rPr lang="en-US" dirty="0" smtClean="0"/>
              <a:t>“She wants to know what words mean now.”</a:t>
            </a:r>
          </a:p>
          <a:p>
            <a:r>
              <a:rPr lang="en-US" dirty="0" smtClean="0"/>
              <a:t>“He is reading more.”</a:t>
            </a:r>
          </a:p>
          <a:p>
            <a:r>
              <a:rPr lang="en-US" dirty="0" smtClean="0"/>
              <a:t>“He reads and rereads and is into reading more.”</a:t>
            </a:r>
          </a:p>
          <a:p>
            <a:r>
              <a:rPr lang="en-US" dirty="0" smtClean="0"/>
              <a:t>“She went up 3 reading levels in 4 months.”</a:t>
            </a:r>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sz="3600" dirty="0"/>
              <a:t>Definitions for some New Literacies</a:t>
            </a:r>
          </a:p>
        </p:txBody>
      </p:sp>
      <p:sp>
        <p:nvSpPr>
          <p:cNvPr id="3" name="Content Placeholder 2"/>
          <p:cNvSpPr>
            <a:spLocks noGrp="1"/>
          </p:cNvSpPr>
          <p:nvPr>
            <p:ph idx="1"/>
          </p:nvPr>
        </p:nvSpPr>
        <p:spPr>
          <a:xfrm>
            <a:off x="457200" y="1447800"/>
            <a:ext cx="8229600" cy="4678363"/>
          </a:xfrm>
        </p:spPr>
        <p:txBody>
          <a:bodyPr>
            <a:normAutofit fontScale="92500"/>
          </a:bodyPr>
          <a:lstStyle/>
          <a:p>
            <a:r>
              <a:rPr lang="en-US" u="sng" dirty="0" smtClean="0">
                <a:solidFill>
                  <a:srgbClr val="0070C0"/>
                </a:solidFill>
              </a:rPr>
              <a:t>Blogs:</a:t>
            </a:r>
            <a:r>
              <a:rPr lang="en-US" dirty="0" smtClean="0">
                <a:solidFill>
                  <a:srgbClr val="0070C0"/>
                </a:solidFill>
              </a:rPr>
              <a:t>  </a:t>
            </a:r>
            <a:r>
              <a:rPr lang="en-US" dirty="0" smtClean="0"/>
              <a:t>Weblog: An editable webpage with posts that are listed in reverse chronological order from newest entries to oldest posts (Zawilinski, 2009). </a:t>
            </a:r>
          </a:p>
          <a:p>
            <a:endParaRPr lang="en-US" dirty="0" smtClean="0"/>
          </a:p>
          <a:p>
            <a:r>
              <a:rPr lang="en-US" u="sng" dirty="0" smtClean="0">
                <a:solidFill>
                  <a:srgbClr val="0070C0"/>
                </a:solidFill>
              </a:rPr>
              <a:t>Wikis:  </a:t>
            </a:r>
            <a:r>
              <a:rPr lang="en-US" dirty="0" smtClean="0"/>
              <a:t>Wikis are collaboratively authored, searchable documents linked internally and externally.” </a:t>
            </a:r>
            <a:br>
              <a:rPr lang="en-US" dirty="0" smtClean="0"/>
            </a:br>
            <a:r>
              <a:rPr lang="en-US" dirty="0" smtClean="0"/>
              <a:t>(Morgan, &amp; Smith,  2008). </a:t>
            </a:r>
          </a:p>
          <a:p>
            <a:endParaRPr lang="en-US" dirty="0" smtClean="0"/>
          </a:p>
          <a:p>
            <a:r>
              <a:rPr lang="en-US" u="sng" dirty="0" smtClean="0">
                <a:solidFill>
                  <a:srgbClr val="0070C0"/>
                </a:solidFill>
              </a:rPr>
              <a:t>Glogs: </a:t>
            </a:r>
            <a:r>
              <a:rPr lang="en-US" dirty="0" smtClean="0"/>
              <a:t>Glog:  An editable virtual poster with embedded pictures, video, and music found on </a:t>
            </a:r>
            <a:r>
              <a:rPr lang="en-US" dirty="0" smtClean="0">
                <a:hlinkClick r:id="rId3"/>
              </a:rPr>
              <a:t>www.glogster.com</a:t>
            </a:r>
            <a:r>
              <a:rPr lang="en-US" dirty="0" smtClean="0"/>
              <a:t> (Bennett, 2009)</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Assessment</a:t>
            </a:r>
            <a:endParaRPr lang="en-US" dirty="0"/>
          </a:p>
        </p:txBody>
      </p:sp>
      <p:sp>
        <p:nvSpPr>
          <p:cNvPr id="2" name="Content Placeholder 1"/>
          <p:cNvSpPr>
            <a:spLocks noGrp="1"/>
          </p:cNvSpPr>
          <p:nvPr>
            <p:ph idx="1"/>
          </p:nvPr>
        </p:nvSpPr>
        <p:spPr/>
        <p:txBody>
          <a:bodyPr>
            <a:normAutofit lnSpcReduction="10000"/>
          </a:bodyPr>
          <a:lstStyle/>
          <a:p>
            <a:r>
              <a:rPr lang="en-US" dirty="0" smtClean="0"/>
              <a:t>Skills required to navigate and utilize New Literacies.</a:t>
            </a:r>
          </a:p>
          <a:p>
            <a:pPr>
              <a:buNone/>
            </a:pPr>
            <a:endParaRPr lang="en-US" dirty="0" smtClean="0"/>
          </a:p>
          <a:p>
            <a:r>
              <a:rPr lang="en-US" dirty="0" smtClean="0"/>
              <a:t>Rules and teacher engagement should not interfere with authentic use of these skills.</a:t>
            </a:r>
          </a:p>
          <a:p>
            <a:pPr>
              <a:buNone/>
            </a:pPr>
            <a:endParaRPr lang="en-US" dirty="0" smtClean="0"/>
          </a:p>
          <a:p>
            <a:r>
              <a:rPr lang="en-US" dirty="0" smtClean="0"/>
              <a:t>Student centered social learning environments make best use of new literacy skills.</a:t>
            </a:r>
          </a:p>
          <a:p>
            <a:pPr>
              <a:buNone/>
            </a:pPr>
            <a:endParaRPr lang="en-US" dirty="0" smtClean="0"/>
          </a:p>
          <a:p>
            <a:r>
              <a:rPr lang="en-US" dirty="0" smtClean="0"/>
              <a:t>Assessment needs to be authentic and student driven providing for the demonstration of student capability with these skills.</a:t>
            </a:r>
          </a:p>
          <a:p>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Skills of New Literacies</a:t>
            </a:r>
            <a:endParaRPr lang="en-US" dirty="0"/>
          </a:p>
        </p:txBody>
      </p:sp>
      <p:sp>
        <p:nvSpPr>
          <p:cNvPr id="2" name="Content Placeholder 1"/>
          <p:cNvSpPr>
            <a:spLocks noGrp="1"/>
          </p:cNvSpPr>
          <p:nvPr>
            <p:ph idx="1"/>
          </p:nvPr>
        </p:nvSpPr>
        <p:spPr>
          <a:xfrm>
            <a:off x="457200" y="1600200"/>
            <a:ext cx="8229600" cy="4906963"/>
          </a:xfrm>
        </p:spPr>
        <p:txBody>
          <a:bodyPr>
            <a:normAutofit fontScale="92500" lnSpcReduction="20000"/>
          </a:bodyPr>
          <a:lstStyle/>
          <a:p>
            <a:pPr marL="624078" indent="-514350">
              <a:buAutoNum type="arabicPeriod"/>
            </a:pPr>
            <a:r>
              <a:rPr lang="en-US" dirty="0" smtClean="0"/>
              <a:t>Reading online to generate a problem or question within one’s social context</a:t>
            </a:r>
          </a:p>
          <a:p>
            <a:pPr marL="624078" indent="-514350">
              <a:buAutoNum type="arabicPeriod"/>
            </a:pPr>
            <a:endParaRPr lang="en-US" dirty="0" smtClean="0"/>
          </a:p>
          <a:p>
            <a:pPr marL="624078" indent="-514350">
              <a:buAutoNum type="arabicPeriod"/>
            </a:pPr>
            <a:r>
              <a:rPr lang="en-US" dirty="0" smtClean="0"/>
              <a:t>Reading to locate information online</a:t>
            </a:r>
          </a:p>
          <a:p>
            <a:pPr marL="624078" indent="-514350">
              <a:buAutoNum type="arabicPeriod"/>
            </a:pPr>
            <a:endParaRPr lang="en-US" dirty="0" smtClean="0"/>
          </a:p>
          <a:p>
            <a:pPr marL="624078" indent="-514350">
              <a:buAutoNum type="arabicPeriod"/>
            </a:pPr>
            <a:r>
              <a:rPr lang="en-US" dirty="0" smtClean="0"/>
              <a:t>Reading to critically evaluate information online</a:t>
            </a:r>
          </a:p>
          <a:p>
            <a:pPr marL="624078" indent="-514350">
              <a:buAutoNum type="arabicPeriod"/>
            </a:pPr>
            <a:endParaRPr lang="en-US" dirty="0" smtClean="0"/>
          </a:p>
          <a:p>
            <a:pPr marL="624078" indent="-514350">
              <a:buAutoNum type="arabicPeriod"/>
            </a:pPr>
            <a:r>
              <a:rPr lang="en-US" dirty="0" smtClean="0"/>
              <a:t>Reading to synthesize information online from multiple sources</a:t>
            </a:r>
          </a:p>
          <a:p>
            <a:pPr marL="624078" indent="-514350">
              <a:buAutoNum type="arabicPeriod"/>
            </a:pPr>
            <a:endParaRPr lang="en-US" dirty="0" smtClean="0"/>
          </a:p>
          <a:p>
            <a:pPr marL="624078" indent="-514350">
              <a:buAutoNum type="arabicPeriod"/>
            </a:pPr>
            <a:r>
              <a:rPr lang="en-US" dirty="0" smtClean="0"/>
              <a:t>Reading to communicate and exchange information online with others</a:t>
            </a:r>
          </a:p>
          <a:p>
            <a:pPr marL="624078" indent="-514350">
              <a:buAutoNum type="arabicPeriod"/>
            </a:pPr>
            <a:endParaRPr lang="en-US" dirty="0" smtClean="0"/>
          </a:p>
          <a:p>
            <a:pPr marL="624078" indent="-514350">
              <a:buNone/>
            </a:pPr>
            <a:r>
              <a:rPr lang="en-US" dirty="0" smtClean="0"/>
              <a:t>(Mokhtari, Kymes &amp; Edwards, 2008, p. 354)</a:t>
            </a:r>
          </a:p>
          <a:p>
            <a:pPr marL="624078" indent="-514350">
              <a:buAutoNum type="arabicPeriod"/>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 calcmode="lin" valueType="num">
                                      <p:cBhvr additive="base">
                                        <p:cTn id="3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 calcmode="lin" valueType="num">
                                      <p:cBhvr additive="base">
                                        <p:cTn id="3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066800"/>
            <a:ext cx="8229600" cy="868362"/>
          </a:xfrm>
        </p:spPr>
        <p:txBody>
          <a:bodyPr>
            <a:normAutofit fontScale="90000"/>
          </a:bodyPr>
          <a:lstStyle/>
          <a:p>
            <a:r>
              <a:rPr lang="en-US" dirty="0" smtClean="0"/>
              <a:t>New Literacy skills, a real world example.</a:t>
            </a:r>
            <a:endParaRPr lang="en-US" dirty="0"/>
          </a:p>
        </p:txBody>
      </p:sp>
      <p:sp>
        <p:nvSpPr>
          <p:cNvPr id="2" name="Content Placeholder 1"/>
          <p:cNvSpPr>
            <a:spLocks noGrp="1"/>
          </p:cNvSpPr>
          <p:nvPr>
            <p:ph idx="1"/>
          </p:nvPr>
        </p:nvSpPr>
        <p:spPr>
          <a:xfrm>
            <a:off x="457200" y="1981200"/>
            <a:ext cx="8229600" cy="4648200"/>
          </a:xfrm>
        </p:spPr>
        <p:txBody>
          <a:bodyPr>
            <a:noAutofit/>
          </a:bodyPr>
          <a:lstStyle/>
          <a:p>
            <a:pPr>
              <a:buNone/>
            </a:pPr>
            <a:endParaRPr lang="en-US" sz="2000" dirty="0" smtClean="0"/>
          </a:p>
          <a:p>
            <a:pPr>
              <a:buNone/>
            </a:pPr>
            <a:r>
              <a:rPr lang="en-US" sz="2200" dirty="0" smtClean="0"/>
              <a:t>Most who use the Internet use some or all of the five skills each day.</a:t>
            </a:r>
          </a:p>
          <a:p>
            <a:pPr>
              <a:buNone/>
            </a:pPr>
            <a:endParaRPr lang="en-US" sz="2200" dirty="0" smtClean="0"/>
          </a:p>
          <a:p>
            <a:pPr>
              <a:buNone/>
            </a:pPr>
            <a:r>
              <a:rPr lang="en-US" sz="2200" dirty="0" smtClean="0"/>
              <a:t>For example, I recently wanted to purchase a new trombone.</a:t>
            </a:r>
          </a:p>
          <a:p>
            <a:pPr>
              <a:buNone/>
            </a:pPr>
            <a:endParaRPr lang="en-US" sz="2200" dirty="0" smtClean="0"/>
          </a:p>
          <a:p>
            <a:pPr>
              <a:buNone/>
            </a:pPr>
            <a:r>
              <a:rPr lang="en-US" sz="2200" dirty="0" smtClean="0"/>
              <a:t>It had been nearly 14 years since I last played.</a:t>
            </a:r>
          </a:p>
          <a:p>
            <a:pPr>
              <a:buNone/>
            </a:pPr>
            <a:endParaRPr lang="en-US" sz="2200" dirty="0" smtClean="0"/>
          </a:p>
          <a:p>
            <a:pPr>
              <a:buNone/>
            </a:pPr>
            <a:r>
              <a:rPr lang="en-US" sz="2200" dirty="0" smtClean="0"/>
              <a:t>I was not sure what to look for or buy.</a:t>
            </a:r>
          </a:p>
          <a:p>
            <a:pPr>
              <a:buNone/>
            </a:pPr>
            <a:endParaRPr lang="en-US" sz="2200" dirty="0" smtClean="0"/>
          </a:p>
          <a:p>
            <a:pPr>
              <a:buNone/>
            </a:pPr>
            <a:r>
              <a:rPr lang="en-US" sz="2200" dirty="0" smtClean="0"/>
              <a:t>I began using the Internet to search for information and gather together resources.</a:t>
            </a:r>
          </a:p>
          <a:p>
            <a:pPr>
              <a:buNone/>
            </a:pPr>
            <a:endParaRPr lang="en-US" sz="2200" dirty="0" smtClean="0"/>
          </a:p>
          <a:p>
            <a:pPr>
              <a:buNone/>
            </a:pPr>
            <a:endParaRPr lang="en-US" sz="2200" dirty="0" smtClean="0"/>
          </a:p>
          <a:p>
            <a:pPr>
              <a:buNone/>
            </a:pPr>
            <a:endParaRPr lang="en-US" sz="2000" dirty="0" smtClean="0"/>
          </a:p>
          <a:p>
            <a:pPr>
              <a:buNone/>
            </a:pPr>
            <a:endParaRPr lang="en-US" sz="2000" dirty="0" smtClean="0"/>
          </a:p>
          <a:p>
            <a:pPr>
              <a:buNone/>
            </a:pPr>
            <a:endParaRPr lang="en-US" sz="2000"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609600"/>
            <a:ext cx="8229600" cy="6096000"/>
          </a:xfrm>
        </p:spPr>
        <p:txBody>
          <a:bodyPr>
            <a:normAutofit fontScale="92500" lnSpcReduction="10000"/>
          </a:bodyPr>
          <a:lstStyle/>
          <a:p>
            <a:pPr>
              <a:buNone/>
            </a:pPr>
            <a:endParaRPr lang="en-US" sz="2800" dirty="0" smtClean="0"/>
          </a:p>
          <a:p>
            <a:r>
              <a:rPr lang="en-US" sz="2800" dirty="0" smtClean="0"/>
              <a:t>Used online resources such as blogs(skill 1)</a:t>
            </a:r>
          </a:p>
          <a:p>
            <a:pPr>
              <a:buNone/>
            </a:pPr>
            <a:endParaRPr lang="en-US" sz="2800" dirty="0" smtClean="0"/>
          </a:p>
          <a:p>
            <a:r>
              <a:rPr lang="en-US" sz="2800" dirty="0" smtClean="0"/>
              <a:t>Contacted an old friend via e-mail (skill 5)</a:t>
            </a:r>
          </a:p>
          <a:p>
            <a:pPr>
              <a:buNone/>
            </a:pPr>
            <a:endParaRPr lang="en-US" sz="2800" dirty="0" smtClean="0"/>
          </a:p>
          <a:p>
            <a:r>
              <a:rPr lang="en-US" sz="2800" dirty="0" smtClean="0"/>
              <a:t>Searched Internet sites such as Craig’s List, mashes, and eBay for item (skills 2 &amp; 4) </a:t>
            </a:r>
          </a:p>
          <a:p>
            <a:pPr>
              <a:buNone/>
            </a:pPr>
            <a:endParaRPr lang="en-US" sz="2800" dirty="0" smtClean="0"/>
          </a:p>
          <a:p>
            <a:r>
              <a:rPr lang="en-US" sz="2800" dirty="0" smtClean="0"/>
              <a:t>Once item located, utilized additional websites as resources to validate potential choices and then expand my understanding of options (skills 3 &amp; 4)</a:t>
            </a:r>
          </a:p>
          <a:p>
            <a:pPr>
              <a:buNone/>
            </a:pPr>
            <a:endParaRPr lang="en-US" sz="2800" dirty="0" smtClean="0"/>
          </a:p>
          <a:p>
            <a:r>
              <a:rPr lang="en-US" sz="2800" dirty="0" smtClean="0"/>
              <a:t>Used knowledge gained to determine the right item to purchase (skills 2, 3 &amp; 4) based upon numerous factors including information, cost, authenticity of product, and safety of online environment.</a:t>
            </a:r>
          </a:p>
          <a:p>
            <a:pPr>
              <a:buNone/>
            </a:pPr>
            <a:endParaRPr lang="en-US" sz="2800" dirty="0" smtClean="0"/>
          </a:p>
          <a:p>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20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2000"/>
                                        <p:tgtEl>
                                          <p:spTgt spid="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fade">
                                      <p:cBhvr>
                                        <p:cTn id="27"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Rubric considerations</a:t>
            </a:r>
            <a:endParaRPr lang="en-US" dirty="0"/>
          </a:p>
        </p:txBody>
      </p:sp>
      <p:sp>
        <p:nvSpPr>
          <p:cNvPr id="2" name="Content Placeholder 1"/>
          <p:cNvSpPr>
            <a:spLocks noGrp="1"/>
          </p:cNvSpPr>
          <p:nvPr>
            <p:ph idx="1"/>
          </p:nvPr>
        </p:nvSpPr>
        <p:spPr/>
        <p:txBody>
          <a:bodyPr>
            <a:normAutofit fontScale="85000" lnSpcReduction="20000"/>
          </a:bodyPr>
          <a:lstStyle/>
          <a:p>
            <a:r>
              <a:rPr lang="en-US" dirty="0" smtClean="0"/>
              <a:t>Time on Task</a:t>
            </a:r>
          </a:p>
          <a:p>
            <a:r>
              <a:rPr lang="en-US" dirty="0" smtClean="0"/>
              <a:t>Verbal/post response</a:t>
            </a:r>
          </a:p>
          <a:p>
            <a:r>
              <a:rPr lang="en-US" dirty="0" smtClean="0"/>
              <a:t>Participation</a:t>
            </a:r>
          </a:p>
          <a:p>
            <a:r>
              <a:rPr lang="en-US" dirty="0" smtClean="0"/>
              <a:t>Interaction and feedback</a:t>
            </a:r>
          </a:p>
          <a:p>
            <a:r>
              <a:rPr lang="en-US" dirty="0" smtClean="0"/>
              <a:t>Attitude</a:t>
            </a:r>
          </a:p>
          <a:p>
            <a:r>
              <a:rPr lang="en-US" dirty="0" smtClean="0"/>
              <a:t>Accuracy</a:t>
            </a:r>
          </a:p>
          <a:p>
            <a:r>
              <a:rPr lang="en-US" dirty="0" smtClean="0"/>
              <a:t>Content</a:t>
            </a:r>
          </a:p>
          <a:p>
            <a:r>
              <a:rPr lang="en-US" dirty="0" smtClean="0"/>
              <a:t>Voice</a:t>
            </a:r>
          </a:p>
          <a:p>
            <a:pPr>
              <a:buNone/>
            </a:pPr>
            <a:endParaRPr lang="en-US" dirty="0" smtClean="0"/>
          </a:p>
          <a:p>
            <a:pPr>
              <a:buNone/>
            </a:pPr>
            <a:r>
              <a:rPr lang="en-US" dirty="0" smtClean="0"/>
              <a:t>More and more literacy scholars are arguing that globalization, the new knowledge economy, and increasingly diverse and mobile populations require flexible, adaptable, collaborative problem-solving learners (Stomaiuolo, Hull &amp; Nelson, 2009, p. 384)</a:t>
            </a:r>
            <a:endParaRPr lang="en-US" dirty="0"/>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20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20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fade">
                                      <p:cBhvr>
                                        <p:cTn id="42" dur="20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fade">
                                      <p:cBhvr>
                                        <p:cTn id="47"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14400"/>
            <a:ext cx="8229600" cy="1143000"/>
          </a:xfrm>
        </p:spPr>
        <p:txBody>
          <a:bodyPr>
            <a:normAutofit fontScale="90000"/>
          </a:bodyPr>
          <a:lstStyle/>
          <a:p>
            <a:r>
              <a:rPr lang="en-US" dirty="0" smtClean="0"/>
              <a:t>Conventional English, Texting, or Somewhere in-between?</a:t>
            </a:r>
            <a:endParaRPr lang="en-US" dirty="0"/>
          </a:p>
        </p:txBody>
      </p:sp>
      <p:sp>
        <p:nvSpPr>
          <p:cNvPr id="2" name="Content Placeholder 1"/>
          <p:cNvSpPr>
            <a:spLocks noGrp="1"/>
          </p:cNvSpPr>
          <p:nvPr>
            <p:ph idx="1"/>
          </p:nvPr>
        </p:nvSpPr>
        <p:spPr>
          <a:xfrm>
            <a:off x="457200" y="2286000"/>
            <a:ext cx="8229600" cy="4038600"/>
          </a:xfrm>
        </p:spPr>
        <p:txBody>
          <a:bodyPr>
            <a:normAutofit lnSpcReduction="10000"/>
          </a:bodyPr>
          <a:lstStyle/>
          <a:p>
            <a:pPr>
              <a:buNone/>
            </a:pPr>
            <a:r>
              <a:rPr lang="en-US" dirty="0" smtClean="0"/>
              <a:t>Authentic blogs are conversational and do not have a teacher looking for correct grammar, spelling, or other conventions of the English language.</a:t>
            </a:r>
          </a:p>
          <a:p>
            <a:pPr>
              <a:buNone/>
            </a:pPr>
            <a:endParaRPr lang="en-US" dirty="0" smtClean="0"/>
          </a:p>
          <a:p>
            <a:pPr>
              <a:buNone/>
            </a:pPr>
            <a:r>
              <a:rPr lang="en-US" dirty="0" smtClean="0"/>
              <a:t>However…</a:t>
            </a:r>
          </a:p>
          <a:p>
            <a:pPr>
              <a:buNone/>
            </a:pPr>
            <a:endParaRPr lang="en-US" dirty="0" smtClean="0"/>
          </a:p>
          <a:p>
            <a:pPr>
              <a:buNone/>
            </a:pPr>
            <a:r>
              <a:rPr lang="en-US" dirty="0" smtClean="0"/>
              <a:t>Schools have the responsibility to teach students conventions of English and all items produced for school should require students to produce well written documents.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90600"/>
            <a:ext cx="8229600" cy="1143000"/>
          </a:xfrm>
        </p:spPr>
        <p:txBody>
          <a:bodyPr>
            <a:normAutofit fontScale="90000"/>
          </a:bodyPr>
          <a:lstStyle/>
          <a:p>
            <a:r>
              <a:rPr lang="en-US" dirty="0" smtClean="0"/>
              <a:t>Expression and voice are more or as important as convention.</a:t>
            </a:r>
            <a:endParaRPr lang="en-US" dirty="0"/>
          </a:p>
        </p:txBody>
      </p:sp>
      <p:sp>
        <p:nvSpPr>
          <p:cNvPr id="2" name="Content Placeholder 1"/>
          <p:cNvSpPr>
            <a:spLocks noGrp="1"/>
          </p:cNvSpPr>
          <p:nvPr>
            <p:ph idx="1"/>
          </p:nvPr>
        </p:nvSpPr>
        <p:spPr>
          <a:xfrm>
            <a:off x="457200" y="2514600"/>
            <a:ext cx="8229600" cy="4084320"/>
          </a:xfrm>
        </p:spPr>
        <p:txBody>
          <a:bodyPr>
            <a:normAutofit/>
          </a:bodyPr>
          <a:lstStyle/>
          <a:p>
            <a:pPr>
              <a:buNone/>
            </a:pPr>
            <a:r>
              <a:rPr lang="en-US" dirty="0" smtClean="0"/>
              <a:t>Despite the initial request to use “appropriate” language, Mrs. Stitt and I determined that students’ creative use of emoticons, abbreviations, acronyms, capitalizations and punctuations marks, and number/letter substitutions ultimately enhanced their conversations by adding voice and expression.</a:t>
            </a:r>
          </a:p>
          <a:p>
            <a:pPr>
              <a:buNone/>
            </a:pPr>
            <a:endParaRPr lang="en-US" dirty="0" smtClean="0"/>
          </a:p>
          <a:p>
            <a:pPr>
              <a:buNone/>
            </a:pPr>
            <a:r>
              <a:rPr lang="en-US" dirty="0" smtClean="0"/>
              <a:t>(Larson, 2009, p. 646)</a:t>
            </a:r>
          </a:p>
          <a:p>
            <a:pPr>
              <a:buNone/>
            </a:pP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90600"/>
            <a:ext cx="8229600" cy="1143000"/>
          </a:xfrm>
        </p:spPr>
        <p:txBody>
          <a:bodyPr>
            <a:normAutofit fontScale="90000"/>
          </a:bodyPr>
          <a:lstStyle/>
          <a:p>
            <a:r>
              <a:rPr lang="en-US" dirty="0" smtClean="0"/>
              <a:t>Standard conventions are being lost by the current generation.</a:t>
            </a:r>
            <a:endParaRPr lang="en-US" dirty="0"/>
          </a:p>
        </p:txBody>
      </p:sp>
      <p:sp>
        <p:nvSpPr>
          <p:cNvPr id="2" name="Content Placeholder 1"/>
          <p:cNvSpPr>
            <a:spLocks noGrp="1"/>
          </p:cNvSpPr>
          <p:nvPr>
            <p:ph idx="1"/>
          </p:nvPr>
        </p:nvSpPr>
        <p:spPr>
          <a:xfrm>
            <a:off x="457200" y="2438400"/>
            <a:ext cx="8229600" cy="4038600"/>
          </a:xfrm>
        </p:spPr>
        <p:txBody>
          <a:bodyPr>
            <a:normAutofit fontScale="92500" lnSpcReduction="10000"/>
          </a:bodyPr>
          <a:lstStyle/>
          <a:p>
            <a:pPr>
              <a:buNone/>
            </a:pPr>
            <a:r>
              <a:rPr lang="en-US" dirty="0" smtClean="0"/>
              <a:t>Students need knowledge of standard conventions of language to effectively communicate with the increasingly global network of collaborative technology users.</a:t>
            </a:r>
          </a:p>
          <a:p>
            <a:pPr>
              <a:buNone/>
            </a:pPr>
            <a:endParaRPr lang="en-US" dirty="0" smtClean="0"/>
          </a:p>
          <a:p>
            <a:pPr>
              <a:buNone/>
            </a:pPr>
            <a:r>
              <a:rPr lang="en-US" dirty="0" smtClean="0"/>
              <a:t>Standard conventions help us communicate better, but we are being taught to ignore them.  By not learning about our own language in school and by practicing bad writing habits online, we have fostered an ignorance that will not easily be undone.</a:t>
            </a:r>
          </a:p>
          <a:p>
            <a:pPr>
              <a:buNone/>
            </a:pPr>
            <a:endParaRPr lang="en-US" dirty="0" smtClean="0"/>
          </a:p>
          <a:p>
            <a:pPr>
              <a:buNone/>
            </a:pPr>
            <a:r>
              <a:rPr lang="en-US" dirty="0" smtClean="0"/>
              <a:t>(Nelson &amp; Feinstein, 2007, p. 20)</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914400"/>
            <a:ext cx="8229600" cy="1143000"/>
          </a:xfrm>
        </p:spPr>
        <p:txBody>
          <a:bodyPr>
            <a:normAutofit fontScale="90000"/>
          </a:bodyPr>
          <a:lstStyle/>
          <a:p>
            <a:r>
              <a:rPr lang="en-US" dirty="0" smtClean="0"/>
              <a:t>Standard conventions used with retention of voice and expression.</a:t>
            </a:r>
            <a:endParaRPr lang="en-US" dirty="0"/>
          </a:p>
        </p:txBody>
      </p:sp>
      <p:sp>
        <p:nvSpPr>
          <p:cNvPr id="2" name="Content Placeholder 1"/>
          <p:cNvSpPr>
            <a:spLocks noGrp="1"/>
          </p:cNvSpPr>
          <p:nvPr>
            <p:ph idx="1"/>
          </p:nvPr>
        </p:nvSpPr>
        <p:spPr>
          <a:xfrm>
            <a:off x="457200" y="2057400"/>
            <a:ext cx="8229600" cy="4495800"/>
          </a:xfrm>
        </p:spPr>
        <p:txBody>
          <a:bodyPr>
            <a:normAutofit fontScale="92500"/>
          </a:bodyPr>
          <a:lstStyle/>
          <a:p>
            <a:r>
              <a:rPr lang="en-US" dirty="0" smtClean="0"/>
              <a:t>Students should be taught that overuse of acronyms detracts from the message they are trying to convey.</a:t>
            </a:r>
          </a:p>
          <a:p>
            <a:pPr>
              <a:buNone/>
            </a:pPr>
            <a:endParaRPr lang="en-US" dirty="0" smtClean="0"/>
          </a:p>
          <a:p>
            <a:r>
              <a:rPr lang="en-US" dirty="0" smtClean="0"/>
              <a:t>Although blogs are like conversation, the fact that they are written makes them open to interpretation by the readers of the audience.</a:t>
            </a:r>
          </a:p>
          <a:p>
            <a:pPr>
              <a:buNone/>
            </a:pPr>
            <a:endParaRPr lang="en-US" dirty="0" smtClean="0"/>
          </a:p>
          <a:p>
            <a:r>
              <a:rPr lang="en-US" dirty="0" smtClean="0"/>
              <a:t>Penrod (2007) argued that students who have ownership of their blogs will self-monitor their language use partly because they are writing fro an authentic and broad audience (</a:t>
            </a:r>
            <a:r>
              <a:rPr lang="en-US" dirty="0" err="1" smtClean="0"/>
              <a:t>Handsfield</a:t>
            </a:r>
            <a:r>
              <a:rPr lang="en-US" dirty="0" smtClean="0"/>
              <a:t> et. al., 2009).</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Student Centered Learning	</a:t>
            </a:r>
            <a:endParaRPr lang="en-US" dirty="0"/>
          </a:p>
        </p:txBody>
      </p:sp>
      <p:sp>
        <p:nvSpPr>
          <p:cNvPr id="2" name="Content Placeholder 1"/>
          <p:cNvSpPr>
            <a:spLocks noGrp="1"/>
          </p:cNvSpPr>
          <p:nvPr>
            <p:ph idx="1"/>
          </p:nvPr>
        </p:nvSpPr>
        <p:spPr/>
        <p:txBody>
          <a:bodyPr>
            <a:normAutofit fontScale="92500" lnSpcReduction="10000"/>
          </a:bodyPr>
          <a:lstStyle/>
          <a:p>
            <a:r>
              <a:rPr lang="en-US" dirty="0" smtClean="0"/>
              <a:t>Keeping the environment authentic allows students to interact with school materials while incorporating out of school literacies.</a:t>
            </a:r>
          </a:p>
          <a:p>
            <a:endParaRPr lang="en-US" dirty="0" smtClean="0"/>
          </a:p>
          <a:p>
            <a:r>
              <a:rPr lang="en-US" dirty="0" smtClean="0"/>
              <a:t>Authentic use of new literacies, such as blogs, involves students assuming the roles of teacher, moderator, and participant.  These diverse roles are dependant upon social learning strategies. </a:t>
            </a:r>
          </a:p>
          <a:p>
            <a:pPr>
              <a:buNone/>
            </a:pPr>
            <a:endParaRPr lang="en-US" dirty="0" smtClean="0"/>
          </a:p>
          <a:p>
            <a:r>
              <a:rPr lang="en-US" dirty="0" smtClean="0"/>
              <a:t>Students’ engagement in online literature discussions promoted socially constructed learning (Larson, 2009, p. 646).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a:bodyPr>
          <a:lstStyle/>
          <a:p>
            <a:r>
              <a:rPr lang="en-US" sz="3600" dirty="0"/>
              <a:t>Definitions for some New Literacies</a:t>
            </a:r>
          </a:p>
        </p:txBody>
      </p:sp>
      <p:sp>
        <p:nvSpPr>
          <p:cNvPr id="3" name="Content Placeholder 2"/>
          <p:cNvSpPr>
            <a:spLocks noGrp="1"/>
          </p:cNvSpPr>
          <p:nvPr>
            <p:ph idx="1"/>
          </p:nvPr>
        </p:nvSpPr>
        <p:spPr/>
        <p:txBody>
          <a:bodyPr/>
          <a:lstStyle/>
          <a:p>
            <a:r>
              <a:rPr lang="en-US" dirty="0" smtClean="0"/>
              <a:t>Podcasts:  Audio files over the internet that are created for download use by the public</a:t>
            </a:r>
          </a:p>
          <a:p>
            <a:endParaRPr lang="en-US" dirty="0" smtClean="0"/>
          </a:p>
          <a:p>
            <a:r>
              <a:rPr lang="en-US" dirty="0" smtClean="0"/>
              <a:t>RSS Feeds: Real Simple Syndication that are web format s downloadable as well as followed on the internet</a:t>
            </a:r>
          </a:p>
          <a:p>
            <a:endParaRPr lang="en-US" dirty="0" smtClean="0"/>
          </a:p>
          <a:p>
            <a:r>
              <a:rPr lang="en-US" dirty="0" smtClean="0"/>
              <a:t>ICT Internet Communication Technologies</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Rules</a:t>
            </a:r>
            <a:endParaRPr lang="en-US" dirty="0"/>
          </a:p>
        </p:txBody>
      </p:sp>
      <p:sp>
        <p:nvSpPr>
          <p:cNvPr id="2" name="Content Placeholder 1"/>
          <p:cNvSpPr>
            <a:spLocks noGrp="1"/>
          </p:cNvSpPr>
          <p:nvPr>
            <p:ph idx="1"/>
          </p:nvPr>
        </p:nvSpPr>
        <p:spPr/>
        <p:txBody>
          <a:bodyPr>
            <a:normAutofit fontScale="85000" lnSpcReduction="20000"/>
          </a:bodyPr>
          <a:lstStyle/>
          <a:p>
            <a:r>
              <a:rPr lang="en-US" dirty="0" smtClean="0"/>
              <a:t>School rules still apply when using Internet based learning and communication tools</a:t>
            </a:r>
          </a:p>
          <a:p>
            <a:pPr>
              <a:buNone/>
            </a:pPr>
            <a:endParaRPr lang="en-US" dirty="0" smtClean="0"/>
          </a:p>
          <a:p>
            <a:r>
              <a:rPr lang="en-US" dirty="0" smtClean="0"/>
              <a:t>Review and seek clarification of the Internet Acceptable Use Policy established by the school before beginning any Internet based school curriculum.</a:t>
            </a:r>
          </a:p>
          <a:p>
            <a:pPr>
              <a:buNone/>
            </a:pPr>
            <a:endParaRPr lang="en-US" dirty="0" smtClean="0"/>
          </a:p>
          <a:p>
            <a:r>
              <a:rPr lang="en-US" dirty="0" smtClean="0"/>
              <a:t>Keep in mind that teacher involvement often directly impacts student writing and participation when using New Literacies.</a:t>
            </a:r>
          </a:p>
          <a:p>
            <a:pPr>
              <a:buNone/>
            </a:pPr>
            <a:endParaRPr lang="en-US" dirty="0" smtClean="0"/>
          </a:p>
          <a:p>
            <a:r>
              <a:rPr lang="en-US" dirty="0" smtClean="0"/>
              <a:t>Determine what kind of written language, conventional or outside school writing, is acceptable for the intended New Literacy based instruction.</a:t>
            </a:r>
          </a:p>
          <a:p>
            <a:pPr>
              <a:buNone/>
            </a:pP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Teacher involvement</a:t>
            </a:r>
            <a:endParaRPr lang="en-US" dirty="0"/>
          </a:p>
        </p:txBody>
      </p:sp>
      <p:sp>
        <p:nvSpPr>
          <p:cNvPr id="2" name="Content Placeholder 1"/>
          <p:cNvSpPr>
            <a:spLocks noGrp="1"/>
          </p:cNvSpPr>
          <p:nvPr>
            <p:ph idx="1"/>
          </p:nvPr>
        </p:nvSpPr>
        <p:spPr/>
        <p:txBody>
          <a:bodyPr/>
          <a:lstStyle/>
          <a:p>
            <a:pPr>
              <a:buNone/>
            </a:pPr>
            <a:r>
              <a:rPr lang="en-US" dirty="0" smtClean="0"/>
              <a:t>Kristin’s goal in using blogs was to position herself as a participant in ongoing discussions about literature, rather than as the sole audience and evaluator of student responses…her participation in the blog appeared to cue students into standard school interactions that did not differ much from the response they wrote in their binders .</a:t>
            </a:r>
          </a:p>
          <a:p>
            <a:pPr>
              <a:buNone/>
            </a:pPr>
            <a:endParaRPr lang="en-US" dirty="0" smtClean="0"/>
          </a:p>
          <a:p>
            <a:pPr>
              <a:buNone/>
            </a:pPr>
            <a:r>
              <a:rPr lang="en-US" dirty="0" smtClean="0"/>
              <a:t>Handsfield, Dean &amp; Cielocha, 2009, p. 45</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447800"/>
            <a:ext cx="8229600" cy="1143000"/>
          </a:xfrm>
        </p:spPr>
        <p:txBody>
          <a:bodyPr>
            <a:normAutofit fontScale="90000"/>
          </a:bodyPr>
          <a:lstStyle/>
          <a:p>
            <a:r>
              <a:rPr lang="en-US" dirty="0" smtClean="0"/>
              <a:t>Fostering communication between and among students in class.</a:t>
            </a:r>
            <a:endParaRPr lang="en-US" dirty="0"/>
          </a:p>
        </p:txBody>
      </p:sp>
      <p:sp>
        <p:nvSpPr>
          <p:cNvPr id="2" name="Content Placeholder 1"/>
          <p:cNvSpPr>
            <a:spLocks noGrp="1"/>
          </p:cNvSpPr>
          <p:nvPr>
            <p:ph idx="1"/>
          </p:nvPr>
        </p:nvSpPr>
        <p:spPr>
          <a:xfrm>
            <a:off x="457200" y="2895600"/>
            <a:ext cx="8229600" cy="3733800"/>
          </a:xfrm>
        </p:spPr>
        <p:txBody>
          <a:bodyPr>
            <a:normAutofit/>
          </a:bodyPr>
          <a:lstStyle/>
          <a:p>
            <a:pPr>
              <a:buNone/>
            </a:pPr>
            <a:r>
              <a:rPr lang="en-US" dirty="0" smtClean="0"/>
              <a:t>Grisham and Wolsey (2006) advocated that asynchronous discussions support socially constructed learning since all participants have an opportunity to be heard without being interrupted.  “Asynchronous communications are interactive, like discussions, but thoughtful, like written discourse”.  </a:t>
            </a:r>
          </a:p>
          <a:p>
            <a:pPr>
              <a:buNone/>
            </a:pPr>
            <a:endParaRPr lang="en-US" dirty="0" smtClean="0"/>
          </a:p>
          <a:p>
            <a:pPr>
              <a:buNone/>
            </a:pPr>
            <a:r>
              <a:rPr lang="en-US" dirty="0" smtClean="0"/>
              <a:t>Larson, 2009, p. 646</a:t>
            </a:r>
          </a:p>
          <a:p>
            <a:pPr>
              <a:buNone/>
            </a:pPr>
            <a:endParaRPr lang="en-US"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Voice</a:t>
            </a:r>
            <a:endParaRPr lang="en-US" dirty="0"/>
          </a:p>
        </p:txBody>
      </p:sp>
      <p:sp>
        <p:nvSpPr>
          <p:cNvPr id="2" name="Content Placeholder 1"/>
          <p:cNvSpPr>
            <a:spLocks noGrp="1"/>
          </p:cNvSpPr>
          <p:nvPr>
            <p:ph idx="1"/>
          </p:nvPr>
        </p:nvSpPr>
        <p:spPr/>
        <p:txBody>
          <a:bodyPr>
            <a:normAutofit fontScale="92500" lnSpcReduction="20000"/>
          </a:bodyPr>
          <a:lstStyle/>
          <a:p>
            <a:pPr>
              <a:buNone/>
            </a:pPr>
            <a:r>
              <a:rPr lang="en-US" dirty="0" smtClean="0"/>
              <a:t>Instead of including a grammar, spelling, or other conventions within a rubric, consider the utilization of an “Voice” portion.</a:t>
            </a:r>
          </a:p>
          <a:p>
            <a:pPr>
              <a:buNone/>
            </a:pPr>
            <a:endParaRPr lang="en-US" dirty="0" smtClean="0"/>
          </a:p>
          <a:p>
            <a:r>
              <a:rPr lang="en-US" dirty="0" smtClean="0"/>
              <a:t>Student centered with focus on what the student “says”</a:t>
            </a:r>
          </a:p>
          <a:p>
            <a:pPr>
              <a:buNone/>
            </a:pPr>
            <a:endParaRPr lang="en-US" dirty="0" smtClean="0"/>
          </a:p>
          <a:p>
            <a:r>
              <a:rPr lang="en-US" dirty="0" smtClean="0"/>
              <a:t>Question the student who has presented information which creates confusion or lack of understanding for the reader.</a:t>
            </a:r>
          </a:p>
          <a:p>
            <a:pPr>
              <a:buNone/>
            </a:pPr>
            <a:endParaRPr lang="en-US" dirty="0" smtClean="0"/>
          </a:p>
          <a:p>
            <a:r>
              <a:rPr lang="en-US" dirty="0" smtClean="0"/>
              <a:t>Allow students to edit and revise message to increase global understanding of their written material.</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Participation</a:t>
            </a:r>
            <a:endParaRPr lang="en-US" dirty="0"/>
          </a:p>
        </p:txBody>
      </p:sp>
      <p:sp>
        <p:nvSpPr>
          <p:cNvPr id="2" name="Content Placeholder 1"/>
          <p:cNvSpPr>
            <a:spLocks noGrp="1"/>
          </p:cNvSpPr>
          <p:nvPr>
            <p:ph idx="1"/>
          </p:nvPr>
        </p:nvSpPr>
        <p:spPr/>
        <p:txBody>
          <a:bodyPr>
            <a:normAutofit fontScale="92500"/>
          </a:bodyPr>
          <a:lstStyle/>
          <a:p>
            <a:pPr>
              <a:buNone/>
            </a:pPr>
            <a:r>
              <a:rPr lang="en-US" dirty="0" smtClean="0"/>
              <a:t>New literacies are driven by community interaction and contribution of all members.</a:t>
            </a:r>
          </a:p>
          <a:p>
            <a:pPr>
              <a:buNone/>
            </a:pPr>
            <a:endParaRPr lang="en-US" dirty="0"/>
          </a:p>
          <a:p>
            <a:r>
              <a:rPr lang="en-US" dirty="0" smtClean="0"/>
              <a:t>Include participation in the rubric.</a:t>
            </a:r>
          </a:p>
          <a:p>
            <a:pPr>
              <a:buNone/>
            </a:pPr>
            <a:endParaRPr lang="en-US" dirty="0" smtClean="0"/>
          </a:p>
          <a:p>
            <a:r>
              <a:rPr lang="en-US" dirty="0" smtClean="0"/>
              <a:t>Students are a member of their community and must utilize their voice.</a:t>
            </a:r>
          </a:p>
          <a:p>
            <a:pPr>
              <a:buNone/>
            </a:pPr>
            <a:endParaRPr lang="en-US" dirty="0" smtClean="0"/>
          </a:p>
          <a:p>
            <a:r>
              <a:rPr lang="en-US" dirty="0" smtClean="0"/>
              <a:t>When examining participation, consider curriculum driven prompts, but also examine student to student responses and additional interactions between students.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Five types of Prompts in Blogs</a:t>
            </a:r>
            <a:r>
              <a:rPr lang="en-US" dirty="0"/>
              <a:t/>
            </a:r>
            <a:br>
              <a:rPr lang="en-US" dirty="0"/>
            </a:br>
            <a:r>
              <a:rPr lang="en-US" dirty="0" smtClean="0"/>
              <a:t>(</a:t>
            </a:r>
            <a:r>
              <a:rPr lang="en-US" dirty="0"/>
              <a:t>Hancock, 2008; Larson, </a:t>
            </a:r>
            <a:r>
              <a:rPr lang="en-US" dirty="0" smtClean="0"/>
              <a:t>2009)</a:t>
            </a:r>
            <a:endParaRPr lang="en-US" dirty="0"/>
          </a:p>
        </p:txBody>
      </p:sp>
      <p:sp>
        <p:nvSpPr>
          <p:cNvPr id="2" name="Content Placeholder 1"/>
          <p:cNvSpPr>
            <a:spLocks noGrp="1"/>
          </p:cNvSpPr>
          <p:nvPr>
            <p:ph idx="1"/>
          </p:nvPr>
        </p:nvSpPr>
        <p:spPr/>
        <p:txBody>
          <a:bodyPr>
            <a:normAutofit lnSpcReduction="10000"/>
          </a:bodyPr>
          <a:lstStyle/>
          <a:p>
            <a:r>
              <a:rPr lang="en-US" dirty="0" smtClean="0"/>
              <a:t>Experiential:  focus on what reader brings to reading experience through prior personal experiences prior knowledge.</a:t>
            </a:r>
          </a:p>
          <a:p>
            <a:pPr>
              <a:buNone/>
            </a:pPr>
            <a:endParaRPr lang="en-US" dirty="0" smtClean="0"/>
          </a:p>
          <a:p>
            <a:r>
              <a:rPr lang="en-US" dirty="0" smtClean="0"/>
              <a:t>Aesthetic:  promote emotional interactions with the text while eliciting feelings, empathy, and character identification.  </a:t>
            </a:r>
          </a:p>
          <a:p>
            <a:pPr>
              <a:buNone/>
            </a:pPr>
            <a:endParaRPr lang="en-US" dirty="0" smtClean="0"/>
          </a:p>
          <a:p>
            <a:r>
              <a:rPr lang="en-US" dirty="0" smtClean="0"/>
              <a:t>Cognitive:  encourage group members to make predictions, solve problems, and make inferences regarding the plot and characters.</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Types of Prompts in Blogs</a:t>
            </a:r>
            <a:endParaRPr lang="en-US" dirty="0"/>
          </a:p>
        </p:txBody>
      </p:sp>
      <p:sp>
        <p:nvSpPr>
          <p:cNvPr id="2" name="Content Placeholder 1"/>
          <p:cNvSpPr>
            <a:spLocks noGrp="1"/>
          </p:cNvSpPr>
          <p:nvPr>
            <p:ph idx="1"/>
          </p:nvPr>
        </p:nvSpPr>
        <p:spPr/>
        <p:txBody>
          <a:bodyPr>
            <a:normAutofit/>
          </a:bodyPr>
          <a:lstStyle/>
          <a:p>
            <a:r>
              <a:rPr lang="en-US" dirty="0" smtClean="0"/>
              <a:t>Interpretive:  call for a  higher level of reasoning as they encourage readers to contemplate personal consideration of morals or values, meaning or message, and judgment of plot and characters.</a:t>
            </a:r>
          </a:p>
          <a:p>
            <a:endParaRPr lang="en-US" dirty="0" smtClean="0"/>
          </a:p>
          <a:p>
            <a:r>
              <a:rPr lang="en-US" dirty="0" smtClean="0"/>
              <a:t>Clarification:  Clearly indicating confusion or lack of understanding, these threads were posted as the reader sought an answer, or clarification, to a specific question relating to the text.</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teachers say…</a:t>
            </a:r>
            <a:endParaRPr lang="en-US" dirty="0"/>
          </a:p>
        </p:txBody>
      </p:sp>
      <p:sp>
        <p:nvSpPr>
          <p:cNvPr id="2" name="Content Placeholder 1"/>
          <p:cNvSpPr>
            <a:spLocks noGrp="1"/>
          </p:cNvSpPr>
          <p:nvPr>
            <p:ph idx="1"/>
          </p:nvPr>
        </p:nvSpPr>
        <p:spPr/>
        <p:txBody>
          <a:bodyPr/>
          <a:lstStyle/>
          <a:p>
            <a:r>
              <a:rPr lang="en-US" dirty="0" smtClean="0"/>
              <a:t>“Collaboratively, the students skillfully co-created hybrid means of communications that reflected prior experiences in both real and virtual environments” (Larson, p. 647).</a:t>
            </a:r>
          </a:p>
          <a:p>
            <a:pPr>
              <a:buNone/>
            </a:pPr>
            <a:endParaRPr lang="en-US" dirty="0" smtClean="0"/>
          </a:p>
          <a:p>
            <a:r>
              <a:rPr lang="en-US" dirty="0" smtClean="0"/>
              <a:t>“By asking students to construct their own prompts, the fifth graders took on simultaneous roles as facilitators and participants in the online literature discussions” (Larson, 2009, p. 646).</a:t>
            </a:r>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students say…</a:t>
            </a:r>
            <a:endParaRPr lang="en-US" dirty="0"/>
          </a:p>
        </p:txBody>
      </p:sp>
      <p:sp>
        <p:nvSpPr>
          <p:cNvPr id="2" name="Content Placeholder 1"/>
          <p:cNvSpPr>
            <a:spLocks noGrp="1"/>
          </p:cNvSpPr>
          <p:nvPr>
            <p:ph idx="1"/>
          </p:nvPr>
        </p:nvSpPr>
        <p:spPr>
          <a:xfrm>
            <a:off x="457200" y="1752600"/>
            <a:ext cx="8229600" cy="4373563"/>
          </a:xfrm>
        </p:spPr>
        <p:txBody>
          <a:bodyPr>
            <a:normAutofit fontScale="92500" lnSpcReduction="10000"/>
          </a:bodyPr>
          <a:lstStyle/>
          <a:p>
            <a:r>
              <a:rPr lang="en-US" dirty="0" smtClean="0"/>
              <a:t>“Oh my goodness, did our group have fun…we are so much more ourselves when we are writing to each other online.  I thought we had good discussions while creating a harmless and fun learning atmosphere”.</a:t>
            </a:r>
          </a:p>
          <a:p>
            <a:pPr>
              <a:buNone/>
            </a:pPr>
            <a:endParaRPr lang="en-US" dirty="0" smtClean="0"/>
          </a:p>
          <a:p>
            <a:r>
              <a:rPr lang="en-US" dirty="0" smtClean="0"/>
              <a:t>“I would rather think about what I want to say and type it when I have a complete answer…my answers were better through the online method than they would have been face-to-face”.</a:t>
            </a:r>
          </a:p>
          <a:p>
            <a:pPr>
              <a:buNone/>
            </a:pPr>
            <a:endParaRPr lang="en-US" dirty="0" smtClean="0"/>
          </a:p>
          <a:p>
            <a:pPr>
              <a:buNone/>
            </a:pPr>
            <a:r>
              <a:rPr lang="en-US" dirty="0" smtClean="0"/>
              <a:t>Larson, 2008, p. 127</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New Literacies in the Content Areas</a:t>
            </a:r>
            <a:endParaRPr lang="en-US" sz="4000" dirty="0"/>
          </a:p>
        </p:txBody>
      </p:sp>
      <p:sp>
        <p:nvSpPr>
          <p:cNvPr id="3" name="Content Placeholder 2"/>
          <p:cNvSpPr>
            <a:spLocks noGrp="1"/>
          </p:cNvSpPr>
          <p:nvPr>
            <p:ph idx="1"/>
          </p:nvPr>
        </p:nvSpPr>
        <p:spPr/>
        <p:txBody>
          <a:bodyPr>
            <a:normAutofit lnSpcReduction="10000"/>
          </a:bodyPr>
          <a:lstStyle/>
          <a:p>
            <a:pPr>
              <a:buNone/>
            </a:pPr>
            <a:r>
              <a:rPr lang="en-US" dirty="0" smtClean="0"/>
              <a:t>Math class with Mr. K.</a:t>
            </a:r>
          </a:p>
          <a:p>
            <a:pPr>
              <a:buNone/>
            </a:pPr>
            <a:endParaRPr lang="en-US" dirty="0" smtClean="0"/>
          </a:p>
          <a:p>
            <a:pPr>
              <a:buNone/>
            </a:pPr>
            <a:r>
              <a:rPr lang="en-US" dirty="0" smtClean="0"/>
              <a:t>Having the scribe post has allowed me really deep insight into one kids head every day.  </a:t>
            </a:r>
          </a:p>
          <a:p>
            <a:pPr>
              <a:buNone/>
            </a:pPr>
            <a:endParaRPr lang="en-US" dirty="0" smtClean="0"/>
          </a:p>
          <a:p>
            <a:pPr>
              <a:buNone/>
            </a:pPr>
            <a:r>
              <a:rPr lang="en-US" dirty="0" smtClean="0"/>
              <a:t>When the kids has to scribe what happened in class today, they are forced to wrestle with the material and try to present the best the can what they do understand.</a:t>
            </a:r>
          </a:p>
          <a:p>
            <a:pPr>
              <a:buNone/>
            </a:pPr>
            <a:endParaRPr lang="en-US" dirty="0" smtClean="0"/>
          </a:p>
          <a:p>
            <a:pPr>
              <a:buNone/>
            </a:pPr>
            <a:r>
              <a:rPr lang="en-US" dirty="0" smtClean="0"/>
              <a:t>MacBride &amp; Luehmann, 2008, p. 180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Research on new </a:t>
            </a:r>
            <a:r>
              <a:rPr lang="en-US" dirty="0" err="1" smtClean="0"/>
              <a:t>literacies</a:t>
            </a:r>
            <a:r>
              <a:rPr lang="en-US" dirty="0" smtClean="0"/>
              <a:t> has evolved over the last ten years moving from ideas on the need to use it to anecdotal stories on application to actual research</a:t>
            </a:r>
          </a:p>
          <a:p>
            <a:r>
              <a:rPr lang="en-US" dirty="0" smtClean="0"/>
              <a:t>New </a:t>
            </a:r>
            <a:r>
              <a:rPr lang="en-US" dirty="0" err="1" smtClean="0"/>
              <a:t>literacies</a:t>
            </a:r>
            <a:r>
              <a:rPr lang="en-US" dirty="0" smtClean="0"/>
              <a:t> are moving from outside the classroom walls to inside</a:t>
            </a:r>
          </a:p>
          <a:p>
            <a:pPr>
              <a:buNone/>
            </a:pPr>
            <a:endParaRPr lang="en-US" dirty="0"/>
          </a:p>
        </p:txBody>
      </p:sp>
      <p:sp>
        <p:nvSpPr>
          <p:cNvPr id="3" name="Title 2"/>
          <p:cNvSpPr>
            <a:spLocks noGrp="1"/>
          </p:cNvSpPr>
          <p:nvPr>
            <p:ph type="title"/>
          </p:nvPr>
        </p:nvSpPr>
        <p:spPr/>
        <p:txBody>
          <a:bodyPr/>
          <a:lstStyle/>
          <a:p>
            <a:r>
              <a:rPr lang="en-US" dirty="0" smtClean="0"/>
              <a:t>Research: The Big Picture</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3"/>
              </a:rPr>
              <a:t>http://questioning.org/Q7/toolkit.html</a:t>
            </a:r>
            <a:r>
              <a:rPr lang="en-US" dirty="0" smtClean="0"/>
              <a:t> Has suggestions for probing questions to ask your students in response to their journal or report entries</a:t>
            </a:r>
          </a:p>
          <a:p>
            <a:r>
              <a:rPr lang="en-US" dirty="0" smtClean="0"/>
              <a:t>Book talk rubric:</a:t>
            </a:r>
          </a:p>
          <a:p>
            <a:pPr lvl="1">
              <a:buNone/>
            </a:pPr>
            <a:r>
              <a:rPr lang="en-US" dirty="0" smtClean="0">
                <a:hlinkClick r:id="rId4"/>
              </a:rPr>
              <a:t>http://www.middleweb.com/rubricsHG.html#anchor369339</a:t>
            </a:r>
            <a:endParaRPr lang="en-US" dirty="0" smtClean="0"/>
          </a:p>
          <a:p>
            <a:r>
              <a:rPr lang="en-US" dirty="0" smtClean="0"/>
              <a:t>Journal rubric: </a:t>
            </a:r>
            <a:r>
              <a:rPr lang="en-US" dirty="0" smtClean="0">
                <a:hlinkClick r:id="rId5"/>
              </a:rPr>
              <a:t>http://www.winona.edu/air/resourcelinks/MiddlewebRubric.pdf</a:t>
            </a:r>
            <a:r>
              <a:rPr lang="en-US" dirty="0" smtClean="0"/>
              <a:t> </a:t>
            </a:r>
          </a:p>
          <a:p>
            <a:r>
              <a:rPr lang="en-US" dirty="0" smtClean="0"/>
              <a:t>Online journal rubric: </a:t>
            </a:r>
            <a:r>
              <a:rPr lang="en-US" dirty="0" smtClean="0">
                <a:hlinkClick r:id="rId6"/>
              </a:rPr>
              <a:t>http://thereadingworkshop.wikispaces.com/Online+Journal+Rubric</a:t>
            </a:r>
            <a:r>
              <a:rPr lang="en-US" dirty="0" smtClean="0"/>
              <a:t> </a:t>
            </a:r>
          </a:p>
          <a:p>
            <a:r>
              <a:rPr lang="en-US" dirty="0" smtClean="0"/>
              <a:t>Blog comment rubric: </a:t>
            </a:r>
            <a:r>
              <a:rPr lang="en-US" dirty="0" smtClean="0">
                <a:hlinkClick r:id="rId7"/>
              </a:rPr>
              <a:t>http://thereadingworkshop.wikispaces.com/Blog+Comment+Rubric</a:t>
            </a:r>
            <a:r>
              <a:rPr lang="en-US" dirty="0" smtClean="0"/>
              <a:t>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See Word Document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The use of new </a:t>
            </a:r>
            <a:r>
              <a:rPr lang="en-US" dirty="0" err="1" smtClean="0"/>
              <a:t>literacies</a:t>
            </a:r>
            <a:r>
              <a:rPr lang="en-US" dirty="0" smtClean="0"/>
              <a:t> can increase communication among students and with the outside world (Barlow,2008; Churchill, 2009; Davis and </a:t>
            </a:r>
            <a:r>
              <a:rPr lang="en-US" dirty="0" err="1" smtClean="0"/>
              <a:t>McGrail</a:t>
            </a:r>
            <a:r>
              <a:rPr lang="en-US" dirty="0" smtClean="0"/>
              <a:t>, 2009; </a:t>
            </a:r>
            <a:r>
              <a:rPr lang="en-US" dirty="0" err="1" smtClean="0"/>
              <a:t>Hufaker</a:t>
            </a:r>
            <a:r>
              <a:rPr lang="en-US" dirty="0" smtClean="0"/>
              <a:t>, 2006; MacBride and </a:t>
            </a:r>
            <a:r>
              <a:rPr lang="en-US" dirty="0" err="1" smtClean="0"/>
              <a:t>Luehmann</a:t>
            </a:r>
            <a:r>
              <a:rPr lang="en-US" dirty="0" smtClean="0"/>
              <a:t> , 2008; </a:t>
            </a:r>
            <a:r>
              <a:rPr lang="en-US" dirty="0" err="1" smtClean="0"/>
              <a:t>Zawilinski</a:t>
            </a:r>
            <a:r>
              <a:rPr lang="en-US" dirty="0" smtClean="0"/>
              <a:t> 2009;) ) </a:t>
            </a:r>
          </a:p>
          <a:p>
            <a:r>
              <a:rPr lang="en-US" dirty="0" smtClean="0"/>
              <a:t>The use of new </a:t>
            </a:r>
            <a:r>
              <a:rPr lang="en-US" dirty="0" err="1" smtClean="0"/>
              <a:t>literacies</a:t>
            </a:r>
            <a:r>
              <a:rPr lang="en-US" dirty="0" smtClean="0"/>
              <a:t> can increase collaboration among students and with the outside world (</a:t>
            </a:r>
            <a:r>
              <a:rPr lang="en-US" dirty="0" err="1" smtClean="0"/>
              <a:t>Pennay</a:t>
            </a:r>
            <a:r>
              <a:rPr lang="en-US" dirty="0" smtClean="0"/>
              <a:t>, 2009; Morgan &amp; Smith, 2008; Mullen and </a:t>
            </a:r>
            <a:r>
              <a:rPr lang="en-US" dirty="0" err="1" smtClean="0"/>
              <a:t>Wedwick</a:t>
            </a:r>
            <a:r>
              <a:rPr lang="en-US" dirty="0" smtClean="0"/>
              <a:t>, 2008; Luce-Kapler,2007);. </a:t>
            </a:r>
          </a:p>
          <a:p>
            <a:r>
              <a:rPr lang="en-US" dirty="0" smtClean="0"/>
              <a:t>Students can move from being “consumers”  of knowledge to “producers” and “designers” and part of socially constructed knowledge (Larson, 2009; Rosen &amp; Nelson, 2008; </a:t>
            </a:r>
            <a:r>
              <a:rPr lang="en-US" dirty="0" err="1" smtClean="0"/>
              <a:t>Riesland</a:t>
            </a:r>
            <a:r>
              <a:rPr lang="en-US" dirty="0" smtClean="0"/>
              <a:t> , 2005) </a:t>
            </a:r>
          </a:p>
          <a:p>
            <a:pPr lvl="1"/>
            <a:r>
              <a:rPr lang="en-US" dirty="0" smtClean="0"/>
              <a:t>Top down v bottom up learning</a:t>
            </a:r>
          </a:p>
          <a:p>
            <a:r>
              <a:rPr lang="en-US" dirty="0" smtClean="0"/>
              <a:t>With  Web 2.0 “The world becomes the classroom” and it is available 24/7 (Harris &amp; Rea, 2010; p.141)</a:t>
            </a:r>
          </a:p>
          <a:p>
            <a:r>
              <a:rPr lang="en-US" dirty="0" smtClean="0"/>
              <a:t>Use of new </a:t>
            </a:r>
            <a:r>
              <a:rPr lang="en-US" dirty="0" err="1" smtClean="0"/>
              <a:t>literacies</a:t>
            </a:r>
            <a:r>
              <a:rPr lang="en-US" dirty="0" smtClean="0"/>
              <a:t> doesn’t necessarily lead students to write more (Luce-</a:t>
            </a:r>
            <a:r>
              <a:rPr lang="en-US" dirty="0" err="1" smtClean="0"/>
              <a:t>Kapler</a:t>
            </a:r>
            <a:r>
              <a:rPr lang="en-US" dirty="0" smtClean="0"/>
              <a:t> , 2007)</a:t>
            </a:r>
          </a:p>
          <a:p>
            <a:endParaRPr lang="en-US" dirty="0"/>
          </a:p>
        </p:txBody>
      </p:sp>
      <p:sp>
        <p:nvSpPr>
          <p:cNvPr id="3" name="Title 2"/>
          <p:cNvSpPr>
            <a:spLocks noGrp="1"/>
          </p:cNvSpPr>
          <p:nvPr>
            <p:ph type="title"/>
          </p:nvPr>
        </p:nvSpPr>
        <p:spPr/>
        <p:txBody>
          <a:bodyPr/>
          <a:lstStyle/>
          <a:p>
            <a:r>
              <a:rPr lang="en-US" dirty="0" smtClean="0"/>
              <a:t>What Does the Research Say?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68363"/>
          </a:xfrm>
        </p:spPr>
        <p:txBody>
          <a:bodyPr/>
          <a:lstStyle/>
          <a:p>
            <a:pPr eaLnBrk="1" hangingPunct="1">
              <a:defRPr/>
            </a:pPr>
            <a:r>
              <a:rPr lang="en-US" sz="3600" dirty="0" smtClean="0">
                <a:solidFill>
                  <a:srgbClr val="0070C0"/>
                </a:solidFill>
              </a:rPr>
              <a:t>Theoretical Rationale for New Literacies</a:t>
            </a:r>
            <a:endParaRPr lang="en-US" sz="3600" dirty="0">
              <a:solidFill>
                <a:srgbClr val="0070C0"/>
              </a:solidFill>
            </a:endParaRPr>
          </a:p>
        </p:txBody>
      </p:sp>
      <p:sp>
        <p:nvSpPr>
          <p:cNvPr id="3075" name="Content Placeholder 2"/>
          <p:cNvSpPr>
            <a:spLocks noGrp="1"/>
          </p:cNvSpPr>
          <p:nvPr>
            <p:ph idx="1"/>
          </p:nvPr>
        </p:nvSpPr>
        <p:spPr>
          <a:xfrm>
            <a:off x="457200" y="1600200"/>
            <a:ext cx="8229600" cy="5029200"/>
          </a:xfrm>
          <a:ln>
            <a:solidFill>
              <a:srgbClr val="002060"/>
            </a:solidFill>
          </a:ln>
        </p:spPr>
        <p:txBody>
          <a:bodyPr>
            <a:normAutofit/>
          </a:bodyPr>
          <a:lstStyle/>
          <a:p>
            <a:pPr eaLnBrk="1" hangingPunct="1"/>
            <a:r>
              <a:rPr lang="en-US" sz="2800" dirty="0" smtClean="0"/>
              <a:t>Blogging is a new literacy tool that encourages students to engage in online writing and collaboration with other students and supports the constructive pedagogies for learning within a social context.</a:t>
            </a:r>
          </a:p>
          <a:p>
            <a:pPr eaLnBrk="1" hangingPunct="1"/>
            <a:endParaRPr lang="en-US" dirty="0" smtClean="0"/>
          </a:p>
          <a:p>
            <a:pPr eaLnBrk="1" hangingPunct="1">
              <a:buNone/>
            </a:pPr>
            <a:endParaRPr lang="en-US" sz="2800" dirty="0" smtClean="0"/>
          </a:p>
          <a:p>
            <a:pPr eaLnBrk="1" hangingPunct="1"/>
            <a:r>
              <a:rPr lang="en-US" sz="2800" dirty="0" smtClean="0"/>
              <a:t>Blogging requires online comprehension reading skills and higher order thinking skills (Anderson, 2005).</a:t>
            </a:r>
          </a:p>
          <a:p>
            <a:pPr eaLnBrk="1" hangingPunct="1"/>
            <a:endParaRPr lang="en-US" sz="2400" dirty="0" smtClean="0"/>
          </a:p>
          <a:p>
            <a:pPr eaLnBrk="1" hangingPunct="1"/>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um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Human">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Human">
      <a:fillStyleLst>
        <a:solidFill>
          <a:schemeClr val="phClr"/>
        </a:solidFill>
        <a:gradFill>
          <a:gsLst>
            <a:gs pos="0">
              <a:schemeClr val="phClr">
                <a:tint val="30000"/>
                <a:satMod val="175000"/>
              </a:schemeClr>
            </a:gs>
            <a:gs pos="50000">
              <a:schemeClr val="phClr">
                <a:tint val="55000"/>
                <a:satMod val="200000"/>
              </a:schemeClr>
            </a:gs>
            <a:gs pos="70000">
              <a:schemeClr val="phClr">
                <a:tint val="70000"/>
                <a:satMod val="175000"/>
              </a:schemeClr>
            </a:gs>
            <a:gs pos="100000">
              <a:schemeClr val="phClr">
                <a:tint val="85000"/>
                <a:satMod val="175000"/>
              </a:schemeClr>
            </a:gs>
          </a:gsLst>
          <a:lin ang="8000000" scaled="1"/>
        </a:gradFill>
        <a:gradFill>
          <a:gsLst>
            <a:gs pos="0">
              <a:schemeClr val="phClr">
                <a:shade val="100000"/>
                <a:satMod val="140000"/>
              </a:schemeClr>
            </a:gs>
            <a:gs pos="40000">
              <a:schemeClr val="phClr">
                <a:shade val="65000"/>
                <a:satMod val="140000"/>
              </a:schemeClr>
            </a:gs>
            <a:gs pos="70000">
              <a:schemeClr val="phClr">
                <a:shade val="40000"/>
                <a:satMod val="115000"/>
              </a:schemeClr>
            </a:gs>
            <a:gs pos="100000">
              <a:schemeClr val="phClr">
                <a:shade val="20000"/>
                <a:satMod val="115000"/>
              </a:schemeClr>
            </a:gs>
          </a:gsLst>
          <a:lin ang="8000000" scaled="1"/>
        </a:gradFill>
      </a:fillStyleLst>
      <a:lnStyleLst>
        <a:ln w="5000" cap="rnd" cmpd="sng" algn="ctr">
          <a:solidFill>
            <a:schemeClr val="phClr"/>
          </a:solidFill>
          <a:prstDash val="solid"/>
        </a:ln>
        <a:ln w="12700" cap="rnd" cmpd="sng" algn="ctr">
          <a:solidFill>
            <a:schemeClr val="phClr"/>
          </a:solidFill>
          <a:prstDash val="solid"/>
        </a:ln>
        <a:ln w="28100" cap="rnd" cmpd="sng" algn="ctr">
          <a:solidFill>
            <a:schemeClr val="phClr"/>
          </a:solidFill>
          <a:prstDash val="solid"/>
        </a:ln>
      </a:lnStyleLst>
      <a:effectStyleLst>
        <a:effectStyle>
          <a:effectLst>
            <a:outerShdw blurRad="39000" dist="25400" dir="9000000" rotWithShape="0">
              <a:srgbClr val="1A0000">
                <a:alpha val="35000"/>
              </a:srgbClr>
            </a:outerShdw>
          </a:effectLst>
        </a:effectStyle>
        <a:effectStyle>
          <a:effectLst>
            <a:outerShdw blurRad="39000" dist="25400" dir="9000000" rotWithShape="0">
              <a:srgbClr val="1A0000">
                <a:alpha val="40000"/>
              </a:srgbClr>
            </a:outerShdw>
          </a:effectLst>
        </a:effectStyle>
        <a:effectStyle>
          <a:effectLst>
            <a:outerShdw blurRad="39000" dist="25400" dir="9000000" rotWithShape="0">
              <a:srgbClr val="000000">
                <a:alpha val="40000"/>
              </a:srgbClr>
            </a:outerShdw>
          </a:effectLst>
          <a:scene3d>
            <a:camera prst="orthographicFront">
              <a:rot lat="0" lon="0" rev="0"/>
            </a:camera>
            <a:lightRig rig="brightRoom" dir="tr">
              <a:rot lat="0" lon="0" rev="3540000"/>
            </a:lightRig>
          </a:scene3d>
          <a:sp3d prstMaterial="matte">
            <a:bevelT w="190500" h="44450" prst="cross"/>
          </a:sp3d>
        </a:effectStyle>
      </a:effectStyleLst>
      <a:bgFillStyleLst>
        <a:solidFill>
          <a:schemeClr val="phClr"/>
        </a:solidFill>
        <a:gradFill rotWithShape="1">
          <a:gsLst>
            <a:gs pos="0">
              <a:schemeClr val="phClr">
                <a:tint val="85000"/>
                <a:satMod val="275000"/>
              </a:schemeClr>
            </a:gs>
            <a:gs pos="3000">
              <a:schemeClr val="phClr">
                <a:tint val="87000"/>
                <a:satMod val="275000"/>
              </a:schemeClr>
            </a:gs>
            <a:gs pos="10000">
              <a:schemeClr val="phClr">
                <a:tint val="90000"/>
                <a:satMod val="275000"/>
              </a:schemeClr>
            </a:gs>
            <a:gs pos="70000">
              <a:schemeClr val="phClr">
                <a:shade val="38000"/>
                <a:satMod val="275000"/>
              </a:schemeClr>
            </a:gs>
            <a:gs pos="90000">
              <a:schemeClr val="phClr">
                <a:shade val="25000"/>
                <a:satMod val="300000"/>
              </a:schemeClr>
            </a:gs>
            <a:gs pos="100000">
              <a:schemeClr val="phClr">
                <a:shade val="22000"/>
                <a:satMod val="300000"/>
              </a:schemeClr>
            </a:gs>
          </a:gsLst>
          <a:path path="circle">
            <a:fillToRect l="60000" t="-3300" b="200000"/>
          </a:path>
        </a:gradFill>
        <a:gradFill rotWithShape="1">
          <a:gsLst>
            <a:gs pos="0">
              <a:schemeClr val="phClr">
                <a:tint val="57000"/>
                <a:satMod val="400000"/>
              </a:schemeClr>
            </a:gs>
            <a:gs pos="100000">
              <a:schemeClr val="phClr">
                <a:tint val="87000"/>
                <a:shade val="40000"/>
                <a:satMod val="5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Human</Template>
  <TotalTime>2893</TotalTime>
  <Words>4321</Words>
  <Application>Microsoft Office PowerPoint</Application>
  <PresentationFormat>On-screen Show (4:3)</PresentationFormat>
  <Paragraphs>513</Paragraphs>
  <Slides>71</Slides>
  <Notes>71</Notes>
  <HiddenSlides>0</HiddenSlides>
  <MMClips>0</MMClips>
  <ScaleCrop>false</ScaleCrop>
  <HeadingPairs>
    <vt:vector size="4" baseType="variant">
      <vt:variant>
        <vt:lpstr>Theme</vt:lpstr>
      </vt:variant>
      <vt:variant>
        <vt:i4>1</vt:i4>
      </vt:variant>
      <vt:variant>
        <vt:lpstr>Slide Titles</vt:lpstr>
      </vt:variant>
      <vt:variant>
        <vt:i4>71</vt:i4>
      </vt:variant>
    </vt:vector>
  </HeadingPairs>
  <TitlesOfParts>
    <vt:vector size="72" baseType="lpstr">
      <vt:lpstr>Human</vt:lpstr>
      <vt:lpstr>Captivating the Attention of Today's Learners: Using the Web2.0 New Literacies to Effectively Update Today's Classroom Literacy Instruction</vt:lpstr>
      <vt:lpstr>Objectives</vt:lpstr>
      <vt:lpstr>Examples of New Literacies</vt:lpstr>
      <vt:lpstr>Defining New Literacies</vt:lpstr>
      <vt:lpstr>Definitions for some New Literacies</vt:lpstr>
      <vt:lpstr>Definitions for some New Literacies</vt:lpstr>
      <vt:lpstr>Research: The Big Picture</vt:lpstr>
      <vt:lpstr>What Does the Research Say?</vt:lpstr>
      <vt:lpstr>Theoretical Rationale for New Literacies</vt:lpstr>
      <vt:lpstr>Theoretical Rationale for New Literacies Cont’d</vt:lpstr>
      <vt:lpstr>Theoretical Rationale for New Literacies Cont’d</vt:lpstr>
      <vt:lpstr>Theoretical Rationale for New Literacies Cont’d</vt:lpstr>
      <vt:lpstr>Online BookClubs with Blogs Transformative Learning</vt:lpstr>
      <vt:lpstr>Benefits for integrating new literacies</vt:lpstr>
      <vt:lpstr>Student Centered Learning </vt:lpstr>
      <vt:lpstr>Skills of New Literacies</vt:lpstr>
      <vt:lpstr>Interactive Education Websites</vt:lpstr>
      <vt:lpstr>Writing: Different Online Comic Resources</vt:lpstr>
      <vt:lpstr>Writing Comic Strips A scene recounted from Diary of a Wimpy Kid </vt:lpstr>
      <vt:lpstr>Wordle</vt:lpstr>
      <vt:lpstr>www.triptico.co.uk</vt:lpstr>
      <vt:lpstr>WWW.Glogster.Com</vt:lpstr>
      <vt:lpstr>www.wallwisher.com</vt:lpstr>
      <vt:lpstr>Blogging and Wikis</vt:lpstr>
      <vt:lpstr>Blogs for the Classroom</vt:lpstr>
      <vt:lpstr>Different Types of Blogs for the Classroom</vt:lpstr>
      <vt:lpstr>Education Blog Service Providers</vt:lpstr>
      <vt:lpstr>Setting up the Blog Site</vt:lpstr>
      <vt:lpstr>     Rules – Needed for Blogging What we did in our research </vt:lpstr>
      <vt:lpstr>Rules – Needed for Blogging What teachers may want to do</vt:lpstr>
      <vt:lpstr>Steps for Blogging</vt:lpstr>
      <vt:lpstr>Using a gmail account for Classroom Blogs</vt:lpstr>
      <vt:lpstr>Posting to a Blog from Word</vt:lpstr>
      <vt:lpstr>Wiki </vt:lpstr>
      <vt:lpstr>Wiki </vt:lpstr>
      <vt:lpstr>Benefits</vt:lpstr>
      <vt:lpstr>Wikis continued</vt:lpstr>
      <vt:lpstr>Wiki Example</vt:lpstr>
      <vt:lpstr>Create a Wiki using “wetpaint:” Part 1</vt:lpstr>
      <vt:lpstr>Create a Wiki using “wetpaint:” Part 2</vt:lpstr>
      <vt:lpstr>Creating a Wiki using Wikispace</vt:lpstr>
      <vt:lpstr>Creating a Wiki using Google</vt:lpstr>
      <vt:lpstr>Other Considerations</vt:lpstr>
      <vt:lpstr>Legal Internet Matters</vt:lpstr>
      <vt:lpstr>Conventional English, Texting, or Somewhere in-between?</vt:lpstr>
      <vt:lpstr>The Research</vt:lpstr>
      <vt:lpstr>Quantitative and Qualitative</vt:lpstr>
      <vt:lpstr>Participants</vt:lpstr>
      <vt:lpstr>What Participants and Parents say…</vt:lpstr>
      <vt:lpstr>Assessment</vt:lpstr>
      <vt:lpstr>Skills of New Literacies</vt:lpstr>
      <vt:lpstr>New Literacy skills, a real world example.</vt:lpstr>
      <vt:lpstr>Slide 53</vt:lpstr>
      <vt:lpstr>Rubric considerations</vt:lpstr>
      <vt:lpstr>Conventional English, Texting, or Somewhere in-between?</vt:lpstr>
      <vt:lpstr>Expression and voice are more or as important as convention.</vt:lpstr>
      <vt:lpstr>Standard conventions are being lost by the current generation.</vt:lpstr>
      <vt:lpstr>Standard conventions used with retention of voice and expression.</vt:lpstr>
      <vt:lpstr>Student Centered Learning </vt:lpstr>
      <vt:lpstr>Rules</vt:lpstr>
      <vt:lpstr>Teacher involvement</vt:lpstr>
      <vt:lpstr>Fostering communication between and among students in class.</vt:lpstr>
      <vt:lpstr>Voice</vt:lpstr>
      <vt:lpstr>Participation</vt:lpstr>
      <vt:lpstr>Five types of Prompts in Blogs (Hancock, 2008; Larson, 2009)</vt:lpstr>
      <vt:lpstr>Types of Prompts in Blogs</vt:lpstr>
      <vt:lpstr>What teachers say…</vt:lpstr>
      <vt:lpstr>What students say…</vt:lpstr>
      <vt:lpstr>New Literacies in the Content Areas</vt:lpstr>
      <vt:lpstr>Resources</vt:lpstr>
      <vt:lpstr>References</vt:lpstr>
    </vt:vector>
  </TitlesOfParts>
  <Company>Bloomsburg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Triangulating New Literacies and Technologies</dc:title>
  <dc:creator>Bloomsburg University</dc:creator>
  <cp:lastModifiedBy>Bunny</cp:lastModifiedBy>
  <cp:revision>235</cp:revision>
  <dcterms:created xsi:type="dcterms:W3CDTF">2009-05-04T18:29:47Z</dcterms:created>
  <dcterms:modified xsi:type="dcterms:W3CDTF">2010-11-05T00:50:01Z</dcterms:modified>
</cp:coreProperties>
</file>